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70" r:id="rId5"/>
    <p:sldMasterId id="2147483672" r:id="rId6"/>
    <p:sldMasterId id="2147483678" r:id="rId7"/>
    <p:sldMasterId id="2147483684" r:id="rId8"/>
    <p:sldMasterId id="2147483716" r:id="rId9"/>
  </p:sldMasterIdLst>
  <p:notesMasterIdLst>
    <p:notesMasterId r:id="rId38"/>
  </p:notesMasterIdLst>
  <p:handoutMasterIdLst>
    <p:handoutMasterId r:id="rId39"/>
  </p:handoutMasterIdLst>
  <p:sldIdLst>
    <p:sldId id="286" r:id="rId10"/>
    <p:sldId id="259" r:id="rId11"/>
    <p:sldId id="258" r:id="rId12"/>
    <p:sldId id="260" r:id="rId13"/>
    <p:sldId id="311" r:id="rId14"/>
    <p:sldId id="292" r:id="rId15"/>
    <p:sldId id="261" r:id="rId16"/>
    <p:sldId id="307" r:id="rId17"/>
    <p:sldId id="308" r:id="rId18"/>
    <p:sldId id="309" r:id="rId19"/>
    <p:sldId id="267" r:id="rId20"/>
    <p:sldId id="263" r:id="rId21"/>
    <p:sldId id="264" r:id="rId22"/>
    <p:sldId id="289" r:id="rId23"/>
    <p:sldId id="290" r:id="rId24"/>
    <p:sldId id="291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F071-A48F-4117-8335-58F0A4E5EFED}" type="datetimeFigureOut">
              <a:rPr lang="zh-TW" altLang="en-US" smtClean="0"/>
              <a:pPr/>
              <a:t>2018/9/11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1D7AF-95FE-436B-BF00-435A5646C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83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7C10-1488-4399-ADC3-BD6E21C40A98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A338F-F9E0-4DC1-9F37-61B493782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50EEBBC-0881-4112-9731-BD27A99DE9D3}" type="slidenum">
              <a:rPr lang="zh-CN" altLang="en-US"/>
              <a:pPr eaLnBrk="1" hangingPunct="1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F381EFA-2E54-4235-B50A-F49461584613}" type="slidenum">
              <a:rPr lang="zh-CN" altLang="en-US"/>
              <a:pPr eaLnBrk="1" hangingPunct="1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D70C649-E4BE-4BBD-8088-66D22D63B5AC}" type="slidenum">
              <a:rPr lang="zh-CN" altLang="en-US"/>
              <a:pPr eaLnBrk="1" hangingPunct="1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6F8DB07-5A55-423D-8642-D064447A3C72}" type="slidenum">
              <a:rPr lang="zh-CN" altLang="en-US"/>
              <a:pPr eaLnBrk="1" hangingPunct="1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C5D685E-6A01-49AF-A09B-3D6BBC829EAA}" type="slidenum">
              <a:rPr lang="zh-CN" altLang="en-US"/>
              <a:pPr eaLnBrk="1" hangingPunct="1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52F64DE-F219-43CA-9E37-77D5F389BC89}" type="slidenum">
              <a:rPr lang="zh-CN" altLang="en-US"/>
              <a:pPr eaLnBrk="1" hangingPunct="1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C8E6E6D-97FE-455C-B8DE-7C4AB2CA5E2F}" type="slidenum">
              <a:rPr lang="zh-CN" altLang="en-US"/>
              <a:pPr eaLnBrk="1" hangingPunct="1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C295170-BE89-493E-B5FF-22F83958A34F}" type="slidenum">
              <a:rPr lang="zh-CN" altLang="en-US"/>
              <a:pPr eaLnBrk="1" hangingPunct="1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EE0393B-3DF9-441A-80E7-E728EA45603F}" type="slidenum">
              <a:rPr lang="zh-CN" altLang="en-US"/>
              <a:pPr eaLnBrk="1" hangingPunct="1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42FC-5A8D-4F22-ADF7-65C9F747CC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988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669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C6695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9E07-8B87-4771-842E-04EA4C982F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019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71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9/11/2018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Countable and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uncountable nouns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35334" y="5557390"/>
            <a:ext cx="81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prstClr val="black"/>
                </a:solidFill>
                <a:latin typeface="Book Antiqua"/>
              </a:rPr>
              <a:t>home</a:t>
            </a:r>
            <a:endParaRPr lang="en-US" sz="1400" b="1" cap="all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389" y="5438554"/>
            <a:ext cx="846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nouns that end with a vowel and  </a:t>
            </a:r>
            <a:r>
              <a:rPr lang="en-US" sz="2800" i="1" dirty="0" smtClean="0">
                <a:solidFill>
                  <a:prstClr val="black"/>
                </a:solidFill>
              </a:rPr>
              <a:t>y, add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</a:rPr>
              <a:t>s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0101" y="506243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monkey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5105400"/>
            <a:ext cx="114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two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4263" y="5105400"/>
            <a:ext cx="276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monkeys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11" descr="monkey-tw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783083"/>
            <a:ext cx="3821107" cy="327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 descr="baby-monkey_1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828800"/>
            <a:ext cx="4038600" cy="32308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84" y="5320145"/>
            <a:ext cx="7824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nouns that end in </a:t>
            </a:r>
            <a:r>
              <a:rPr lang="en-US" sz="2800" i="1" dirty="0" err="1" smtClean="0">
                <a:solidFill>
                  <a:prstClr val="black"/>
                </a:solidFill>
              </a:rPr>
              <a:t>fe</a:t>
            </a:r>
            <a:r>
              <a:rPr lang="en-US" sz="2800" i="1" dirty="0" smtClean="0">
                <a:solidFill>
                  <a:prstClr val="black"/>
                </a:solidFill>
              </a:rPr>
              <a:t> or f, change the </a:t>
            </a:r>
            <a:r>
              <a:rPr lang="en-US" sz="2800" i="1" dirty="0" err="1" smtClean="0">
                <a:solidFill>
                  <a:prstClr val="black"/>
                </a:solidFill>
              </a:rPr>
              <a:t>fe</a:t>
            </a:r>
            <a:r>
              <a:rPr lang="en-US" sz="2800" i="1" dirty="0" smtClean="0">
                <a:solidFill>
                  <a:prstClr val="black"/>
                </a:solidFill>
              </a:rPr>
              <a:t> and f </a:t>
            </a:r>
            <a:r>
              <a:rPr lang="en-US" sz="2800" dirty="0" smtClean="0">
                <a:solidFill>
                  <a:prstClr val="black"/>
                </a:solidFill>
              </a:rPr>
              <a:t>to </a:t>
            </a:r>
            <a:r>
              <a:rPr lang="en-US" sz="2800" i="1" dirty="0" smtClean="0">
                <a:solidFill>
                  <a:prstClr val="black"/>
                </a:solidFill>
              </a:rPr>
              <a:t>v </a:t>
            </a:r>
            <a:r>
              <a:rPr lang="en-US" sz="2800" dirty="0" smtClean="0">
                <a:solidFill>
                  <a:prstClr val="black"/>
                </a:solidFill>
              </a:rPr>
              <a:t>and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add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es</a:t>
            </a:r>
            <a:r>
              <a:rPr lang="en-US" sz="2800" i="1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79692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knife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584" y="4796925"/>
            <a:ext cx="114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5495" y="479692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knives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11" descr="swissarmyk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752601"/>
            <a:ext cx="4267200" cy="29783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swi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1"/>
            <a:ext cx="23886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600" y="5119104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most nouns that end in </a:t>
            </a:r>
            <a:r>
              <a:rPr lang="en-US" sz="2800" i="1" dirty="0" smtClean="0">
                <a:solidFill>
                  <a:prstClr val="black"/>
                </a:solidFill>
              </a:rPr>
              <a:t>o</a:t>
            </a:r>
            <a:r>
              <a:rPr lang="en-US" sz="2800" dirty="0" smtClean="0">
                <a:solidFill>
                  <a:prstClr val="black"/>
                </a:solidFill>
              </a:rPr>
              <a:t>, add </a:t>
            </a:r>
            <a:r>
              <a:rPr lang="en-US" sz="2800" i="1" dirty="0" smtClean="0">
                <a:solidFill>
                  <a:prstClr val="black"/>
                </a:solidFill>
              </a:rPr>
              <a:t>s.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572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piano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572000"/>
            <a:ext cx="114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two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562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(See the next slide for exceptions.)</a:t>
            </a:r>
          </a:p>
        </p:txBody>
      </p:sp>
      <p:pic>
        <p:nvPicPr>
          <p:cNvPr id="12" name="Picture 11" descr="homepage_pi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1752600"/>
            <a:ext cx="48006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773pi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2819400" cy="2706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019800" y="457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pianos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353961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some nouns that end in </a:t>
            </a:r>
            <a:r>
              <a:rPr lang="en-US" sz="2800" i="1" dirty="0" smtClean="0">
                <a:solidFill>
                  <a:prstClr val="black"/>
                </a:solidFill>
              </a:rPr>
              <a:t>o</a:t>
            </a:r>
            <a:r>
              <a:rPr lang="en-US" sz="2800" dirty="0" smtClean="0">
                <a:solidFill>
                  <a:prstClr val="black"/>
                </a:solidFill>
              </a:rPr>
              <a:t>, add </a:t>
            </a:r>
            <a:r>
              <a:rPr lang="en-US" sz="2800" i="1" dirty="0" err="1" smtClean="0">
                <a:solidFill>
                  <a:prstClr val="black"/>
                </a:solidFill>
              </a:rPr>
              <a:t>es</a:t>
            </a:r>
            <a:r>
              <a:rPr lang="en-US" sz="2800" i="1" dirty="0" smtClean="0">
                <a:solidFill>
                  <a:prstClr val="black"/>
                </a:solidFill>
              </a:rPr>
              <a:t>. 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94143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potato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7930" y="4948056"/>
            <a:ext cx="14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lot of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0055" y="4941437"/>
            <a:ext cx="177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potatoes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11" descr="potato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701511"/>
            <a:ext cx="3239926" cy="32399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8" y="1701511"/>
            <a:ext cx="3258403" cy="32584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6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7467600" cy="4873625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b="1" cap="none" dirty="0" smtClean="0"/>
              <a:t>7.end in IS</a:t>
            </a:r>
            <a:r>
              <a:rPr lang="zh-CN" altLang="en-US" b="1" cap="none" dirty="0" smtClean="0"/>
              <a:t>，</a:t>
            </a:r>
            <a:r>
              <a:rPr lang="en-US" altLang="zh-CN" b="1" cap="none" dirty="0" smtClean="0"/>
              <a:t>change IS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into </a:t>
            </a:r>
            <a:r>
              <a:rPr lang="en-US" altLang="zh-CN" b="1" cap="none" dirty="0" smtClean="0"/>
              <a:t>ES</a:t>
            </a:r>
          </a:p>
          <a:p>
            <a:pPr eaLnBrk="1" hangingPunct="1"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analysis—analyses   basis—bases   crisis—crises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  </a:t>
            </a:r>
            <a:endParaRPr lang="zh-CN" altLang="en-US" dirty="0" smtClean="0">
              <a:solidFill>
                <a:schemeClr val="tx2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22263" y="2636838"/>
            <a:ext cx="7921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8</a:t>
            </a:r>
            <a:r>
              <a:rPr lang="en-US" altLang="zh-CN" sz="4400" b="1" dirty="0" smtClean="0">
                <a:solidFill>
                  <a:schemeClr val="tx2"/>
                </a:solidFill>
              </a:rPr>
              <a:t>.</a:t>
            </a:r>
            <a:r>
              <a:rPr lang="en-US" altLang="zh-CN" sz="2400" b="1" dirty="0" smtClean="0"/>
              <a:t> end in 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us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，</a:t>
            </a:r>
            <a:r>
              <a:rPr lang="en-US" altLang="zh-CN" sz="2400" b="1" dirty="0" smtClean="0"/>
              <a:t> change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us</a:t>
            </a:r>
            <a:r>
              <a:rPr lang="en-US" altLang="zh-CN" sz="2400" b="1" dirty="0" smtClean="0"/>
              <a:t> into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I 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468313" y="3500438"/>
            <a:ext cx="7775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2"/>
                </a:solidFill>
              </a:rPr>
              <a:t>  </a:t>
            </a:r>
            <a:r>
              <a:rPr lang="en-US" altLang="zh-CN" sz="2400" dirty="0">
                <a:solidFill>
                  <a:schemeClr val="tx2"/>
                </a:solidFill>
                <a:latin typeface="+mn-lt"/>
                <a:ea typeface="+mn-ea"/>
              </a:rPr>
              <a:t>fungus—fungi   </a:t>
            </a:r>
            <a:r>
              <a:rPr lang="en-US" altLang="zh-CN" sz="2400" dirty="0" err="1">
                <a:solidFill>
                  <a:schemeClr val="tx2"/>
                </a:solidFill>
                <a:latin typeface="+mn-lt"/>
                <a:ea typeface="+mn-ea"/>
              </a:rPr>
              <a:t>cestus</a:t>
            </a:r>
            <a:r>
              <a:rPr lang="en-US" altLang="zh-CN" sz="2400" dirty="0">
                <a:solidFill>
                  <a:schemeClr val="tx2"/>
                </a:solidFill>
                <a:latin typeface="+mn-lt"/>
                <a:ea typeface="+mn-ea"/>
              </a:rPr>
              <a:t>--</a:t>
            </a:r>
            <a:r>
              <a:rPr lang="en-US" altLang="zh-CN" sz="2400" dirty="0" err="1">
                <a:solidFill>
                  <a:schemeClr val="tx2"/>
                </a:solidFill>
                <a:latin typeface="+mn-lt"/>
                <a:ea typeface="+mn-ea"/>
              </a:rPr>
              <a:t>cesti</a:t>
            </a:r>
            <a:endParaRPr lang="zh-CN" altLang="en-US" sz="2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95288" y="4437063"/>
            <a:ext cx="7921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</a:rPr>
              <a:t>9.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/>
              <a:t>end in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um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，</a:t>
            </a:r>
            <a:r>
              <a:rPr lang="en-US" altLang="zh-CN" sz="2400" b="1" dirty="0" smtClean="0"/>
              <a:t> change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um</a:t>
            </a:r>
            <a:r>
              <a:rPr lang="en-US" altLang="zh-CN" sz="2400" b="1" dirty="0" smtClean="0"/>
              <a:t> into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a</a:t>
            </a:r>
          </a:p>
          <a:p>
            <a:endParaRPr lang="en-US" altLang="zh-CN" sz="2400" dirty="0">
              <a:solidFill>
                <a:schemeClr val="tx2"/>
              </a:solidFill>
              <a:latin typeface="Century Schoolbook" pitchFamily="18" charset="0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Century Schoolbook" pitchFamily="18" charset="0"/>
              </a:rPr>
              <a:t>datum—data   </a:t>
            </a:r>
            <a:r>
              <a:rPr lang="en-US" altLang="zh-CN" sz="2400" dirty="0">
                <a:solidFill>
                  <a:schemeClr val="tx2"/>
                </a:solidFill>
                <a:latin typeface="Century Schoolbook" pitchFamily="18" charset="0"/>
              </a:rPr>
              <a:t>stadium--stadia</a:t>
            </a:r>
          </a:p>
          <a:p>
            <a:endParaRPr lang="en-US" altLang="zh-CN" sz="2400" dirty="0">
              <a:solidFill>
                <a:schemeClr val="tx2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10.end in a</a:t>
            </a:r>
            <a:r>
              <a:rPr lang="zh-TW" altLang="en-US" b="1" dirty="0" smtClean="0"/>
              <a:t>，</a:t>
            </a:r>
            <a:r>
              <a:rPr lang="en-US" altLang="zh-TW" b="1" dirty="0" smtClean="0"/>
              <a:t>add </a:t>
            </a:r>
            <a:r>
              <a:rPr lang="en-US" altLang="zh-CN" b="1" dirty="0" smtClean="0"/>
              <a:t>e</a:t>
            </a:r>
          </a:p>
          <a:p>
            <a:endParaRPr lang="en-US" altLang="zh-CN" sz="1200" dirty="0" smtClean="0"/>
          </a:p>
          <a:p>
            <a:r>
              <a:rPr lang="en-US" altLang="zh-CN" sz="2800" dirty="0" smtClean="0">
                <a:latin typeface="Century Schoolbook" pitchFamily="18" charset="0"/>
              </a:rPr>
              <a:t>formula—formulae   hydra—hydrae</a:t>
            </a:r>
          </a:p>
          <a:p>
            <a:endParaRPr lang="en-US" altLang="zh-CN" sz="1200" dirty="0" smtClean="0"/>
          </a:p>
          <a:p>
            <a:r>
              <a:rPr lang="en-US" altLang="zh-CN" b="1" dirty="0" smtClean="0"/>
              <a:t>11.end in  ix</a:t>
            </a:r>
            <a:r>
              <a:rPr lang="zh-CN" altLang="en-US" b="1" dirty="0" smtClean="0"/>
              <a:t> ，</a:t>
            </a:r>
            <a:r>
              <a:rPr lang="en-US" altLang="zh-CN" b="1" dirty="0" smtClean="0"/>
              <a:t>change ix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into ices</a:t>
            </a:r>
            <a:endParaRPr lang="en-US" altLang="zh-CN" sz="2800" b="1" dirty="0" smtClean="0">
              <a:latin typeface="Century Schoolbook" pitchFamily="18" charset="0"/>
            </a:endParaRPr>
          </a:p>
          <a:p>
            <a:r>
              <a:rPr lang="en-US" altLang="zh-CN" sz="2800" dirty="0" smtClean="0">
                <a:latin typeface="Century Schoolbook" pitchFamily="18" charset="0"/>
              </a:rPr>
              <a:t>  </a:t>
            </a:r>
            <a:r>
              <a:rPr lang="en-US" altLang="zh-CN" sz="2800" dirty="0" err="1" smtClean="0">
                <a:latin typeface="Century Schoolbook" pitchFamily="18" charset="0"/>
              </a:rPr>
              <a:t>esmatrix</a:t>
            </a:r>
            <a:r>
              <a:rPr lang="en-US" altLang="zh-CN" sz="2800" dirty="0" smtClean="0">
                <a:latin typeface="Century Schoolbook" pitchFamily="18" charset="0"/>
              </a:rPr>
              <a:t>—matrices   directrix—directrices</a:t>
            </a:r>
          </a:p>
          <a:p>
            <a:endParaRPr lang="en-US" altLang="zh-CN" sz="1200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1446700" cy="21685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17" y="304800"/>
            <a:ext cx="8260672" cy="73462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Irregular Change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04800" y="1009962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do you make a singular  count noun plural?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925" y="1712440"/>
            <a:ext cx="4448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Some </a:t>
            </a:r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en-US" sz="2800" dirty="0" smtClean="0">
                <a:solidFill>
                  <a:prstClr val="black"/>
                </a:solidFill>
              </a:rPr>
              <a:t>ouns have an irregular plural.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2971800"/>
            <a:ext cx="145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mouse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124200"/>
            <a:ext cx="126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tooth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486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mice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1569" y="1715619"/>
            <a:ext cx="133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teeth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2" y="2848973"/>
            <a:ext cx="2048347" cy="20483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2121659" cy="1470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15618"/>
            <a:ext cx="1872133" cy="14040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97" y="2300279"/>
            <a:ext cx="2130278" cy="1228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1447800" cy="21763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257800" y="5791200"/>
            <a:ext cx="9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foot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600" y="4343400"/>
            <a:ext cx="9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feet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8" name="Picture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9" grpId="0"/>
      <p:bldP spid="12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 bwMode="auto">
          <a:xfrm>
            <a:off x="241176" y="-301426"/>
            <a:ext cx="7467600" cy="1641475"/>
          </a:xfrm>
        </p:spPr>
        <p:txBody>
          <a:bodyPr/>
          <a:lstStyle/>
          <a:p>
            <a:pPr eaLnBrk="1" hangingPunct="1"/>
            <a:r>
              <a:rPr lang="en-US" altLang="zh-CN" sz="4400" cap="none" dirty="0" smtClean="0"/>
              <a:t>Irregular change</a:t>
            </a:r>
            <a:endParaRPr lang="zh-CN" altLang="en-US" sz="4400" cap="none" dirty="0" smtClean="0"/>
          </a:p>
        </p:txBody>
      </p:sp>
      <p:sp>
        <p:nvSpPr>
          <p:cNvPr id="19459" name="内容占位符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7467600" cy="390842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altLang="zh-MO" b="1" dirty="0" smtClean="0"/>
              <a:t>1. Some </a:t>
            </a:r>
            <a:r>
              <a:rPr lang="en-US" altLang="zh-MO" b="1" dirty="0"/>
              <a:t>nouns </a:t>
            </a:r>
            <a:r>
              <a:rPr lang="en-US" altLang="zh-MO" b="1" dirty="0">
                <a:solidFill>
                  <a:srgbClr val="FF0000"/>
                </a:solidFill>
              </a:rPr>
              <a:t>change their vowels</a:t>
            </a:r>
            <a:r>
              <a:rPr lang="en-US" altLang="zh-MO" b="1" dirty="0"/>
              <a:t> in </a:t>
            </a:r>
            <a:r>
              <a:rPr lang="en-US" altLang="zh-MO" b="1" dirty="0" smtClean="0"/>
              <a:t>the </a:t>
            </a:r>
          </a:p>
          <a:p>
            <a:pPr eaLnBrk="1" hangingPunct="1">
              <a:buNone/>
            </a:pPr>
            <a:r>
              <a:rPr lang="en-US" altLang="zh-MO" b="1" dirty="0" smtClean="0"/>
              <a:t>middle </a:t>
            </a:r>
            <a:r>
              <a:rPr lang="en-US" altLang="zh-MO" b="1" dirty="0"/>
              <a:t>of the singular form </a:t>
            </a:r>
            <a:endParaRPr lang="en-US" altLang="zh-MO" b="1" dirty="0" smtClean="0"/>
          </a:p>
          <a:p>
            <a:pPr eaLnBrk="1" hangingPunct="1">
              <a:buNone/>
            </a:pPr>
            <a:r>
              <a:rPr lang="en-US" altLang="zh-CN" b="1" dirty="0" smtClean="0">
                <a:solidFill>
                  <a:schemeClr val="tx2"/>
                </a:solidFill>
              </a:rPr>
              <a:t> (1) man---men</a:t>
            </a:r>
          </a:p>
          <a:p>
            <a:pPr eaLnBrk="1" hangingPunct="1"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all the words that contains ‘man’</a:t>
            </a:r>
          </a:p>
          <a:p>
            <a:pPr eaLnBrk="1" hangingPunct="1"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Policeman----policemen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2"/>
                </a:solidFill>
              </a:rPr>
              <a:t>（</a:t>
            </a:r>
            <a:r>
              <a:rPr lang="en-US" altLang="zh-CN" b="1" dirty="0" smtClean="0">
                <a:solidFill>
                  <a:schemeClr val="tx2"/>
                </a:solidFill>
              </a:rPr>
              <a:t>2</a:t>
            </a:r>
            <a:r>
              <a:rPr lang="zh-CN" altLang="en-US" b="1" dirty="0" smtClean="0">
                <a:solidFill>
                  <a:schemeClr val="tx2"/>
                </a:solidFill>
              </a:rPr>
              <a:t>）</a:t>
            </a:r>
            <a:r>
              <a:rPr lang="en-US" altLang="zh-CN" b="1" dirty="0" smtClean="0">
                <a:solidFill>
                  <a:schemeClr val="tx2"/>
                </a:solidFill>
              </a:rPr>
              <a:t> </a:t>
            </a:r>
            <a:r>
              <a:rPr lang="en-US" altLang="zh-CN" b="1" dirty="0" err="1" smtClean="0">
                <a:solidFill>
                  <a:schemeClr val="tx2"/>
                </a:solidFill>
              </a:rPr>
              <a:t>oo-ee</a:t>
            </a:r>
            <a:endParaRPr lang="en-US" altLang="zh-CN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foot—feet   tooth—teeth   goose—geese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2"/>
                </a:solidFill>
              </a:rPr>
              <a:t>（</a:t>
            </a:r>
            <a:r>
              <a:rPr lang="en-US" altLang="zh-CN" b="1" dirty="0" smtClean="0">
                <a:solidFill>
                  <a:schemeClr val="tx2"/>
                </a:solidFill>
              </a:rPr>
              <a:t>3</a:t>
            </a:r>
            <a:r>
              <a:rPr lang="zh-CN" altLang="en-US" b="1" dirty="0" smtClean="0">
                <a:solidFill>
                  <a:schemeClr val="tx2"/>
                </a:solidFill>
              </a:rPr>
              <a:t>）</a:t>
            </a:r>
            <a:r>
              <a:rPr lang="en-US" altLang="zh-CN" b="1" dirty="0" smtClean="0">
                <a:solidFill>
                  <a:schemeClr val="tx2"/>
                </a:solidFill>
              </a:rPr>
              <a:t>add </a:t>
            </a:r>
            <a:r>
              <a:rPr lang="en-US" altLang="zh-CN" b="1" dirty="0" err="1" smtClean="0">
                <a:solidFill>
                  <a:schemeClr val="tx2"/>
                </a:solidFill>
              </a:rPr>
              <a:t>en</a:t>
            </a:r>
            <a:endParaRPr lang="en-US" altLang="zh-CN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   child—children   ox—oxen</a:t>
            </a:r>
            <a:endParaRPr lang="zh-CN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 bwMode="auto">
          <a:xfrm>
            <a:off x="285720" y="571480"/>
            <a:ext cx="8220995" cy="11382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2. Nouns with </a:t>
            </a:r>
            <a:r>
              <a:rPr lang="en-US" altLang="zh-MO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same singular and plural form</a:t>
            </a:r>
            <a:endParaRPr lang="en-US" altLang="zh-CN" sz="24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7467600" cy="4629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  </a:t>
            </a:r>
            <a:r>
              <a:rPr lang="en-US" altLang="zh-CN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(1)</a:t>
            </a:r>
            <a:r>
              <a:rPr lang="en-US" altLang="zh-TW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animals</a:t>
            </a:r>
            <a:endParaRPr lang="en-US" altLang="zh-CN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deer   reindeer   cod   salmon   fish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compound words with craft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craft   aircraft  spacecraft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TW" altLang="en-US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nationalities </a:t>
            </a:r>
            <a:endParaRPr lang="en-US" altLang="zh-CN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Chinese   Japanese  Swiss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TW" altLang="en-US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others</a:t>
            </a:r>
            <a:endParaRPr lang="en-US" altLang="zh-CN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species   means  news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51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0"/>
            <a:ext cx="81375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TW" altLang="en-US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special cases </a:t>
            </a:r>
            <a:endParaRPr lang="en-US" altLang="zh-CN" sz="24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 </a:t>
            </a:r>
            <a:r>
              <a:rPr lang="en-US" altLang="zh-CN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hair </a:t>
            </a:r>
            <a:endParaRPr lang="en-US" altLang="zh-CN" sz="24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Go and get your hair cut.</a:t>
            </a: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&amp;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He had a few white hairs.</a:t>
            </a:r>
          </a:p>
          <a:p>
            <a:pPr eaLnBrk="1" hangingPunct="1"/>
            <a:r>
              <a:rPr lang="en-US" altLang="zh-CN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fruit</a:t>
            </a:r>
            <a:r>
              <a:rPr lang="en-US" altLang="zh-TW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Apples , oranges and bananas are fruit.</a:t>
            </a: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&amp;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The most common fruits there are pear , apple and peach.</a:t>
            </a:r>
          </a:p>
          <a:p>
            <a:pPr eaLnBrk="1" hangingPunct="1"/>
            <a:r>
              <a:rPr lang="en-US" altLang="zh-CN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en-US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fish</a:t>
            </a:r>
            <a:r>
              <a:rPr lang="en-US" altLang="zh-TW" sz="2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I caught a fish(two fish</a:t>
            </a:r>
            <a:r>
              <a:rPr lang="en-US" altLang="zh-CN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).</a:t>
            </a:r>
          </a:p>
          <a:p>
            <a:pPr eaLnBrk="1" hangingPunct="1"/>
            <a:r>
              <a:rPr lang="en-US" altLang="zh-TW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TW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&amp;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  We’ll go and look at the fishes in the aquarium.</a:t>
            </a:r>
            <a:endParaRPr lang="zh-CN" altLang="en-US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21" y="4765158"/>
            <a:ext cx="1663562" cy="1291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Nouns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885" y="1712502"/>
            <a:ext cx="223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noun is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201060"/>
            <a:ext cx="223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place,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114800"/>
            <a:ext cx="223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thing,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281" y="5795068"/>
            <a:ext cx="223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or an idea.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19400" y="1727998"/>
            <a:ext cx="2895600" cy="2234402"/>
            <a:chOff x="3032051" y="1699644"/>
            <a:chExt cx="2451690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051" y="1699644"/>
              <a:ext cx="1905000" cy="1905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245588" y="1912088"/>
              <a:ext cx="2238153" cy="44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a person,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70" y="1712502"/>
            <a:ext cx="2224863" cy="14832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27" y="4104859"/>
            <a:ext cx="2238128" cy="16785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1" y="3998389"/>
            <a:ext cx="1625009" cy="1080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23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467600" cy="1143000"/>
          </a:xfrm>
        </p:spPr>
        <p:txBody>
          <a:bodyPr>
            <a:noAutofit/>
          </a:bodyPr>
          <a:lstStyle/>
          <a:p>
            <a:r>
              <a:rPr lang="en-US" altLang="zh-MO" sz="1800" dirty="0" smtClean="0"/>
              <a:t/>
            </a:r>
            <a:br>
              <a:rPr lang="en-US" altLang="zh-MO" sz="1800" dirty="0" smtClean="0"/>
            </a:br>
            <a:endParaRPr lang="zh-MO" altLang="en-US" sz="1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827688"/>
              </p:ext>
            </p:extLst>
          </p:nvPr>
        </p:nvGraphicFramePr>
        <p:xfrm>
          <a:off x="357158" y="1714488"/>
          <a:ext cx="8039104" cy="420910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019552"/>
                <a:gridCol w="4019552"/>
              </a:tblGrid>
              <a:tr h="43170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plural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 dirty="0"/>
                        <a:t>a tennis shoe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three tennis shoes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/>
                        <a:t>one assistant headmaster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five assistant headmasters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 dirty="0"/>
                        <a:t>a mother-in-law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mothers-in-law</a:t>
                      </a:r>
                    </a:p>
                  </a:txBody>
                  <a:tcPr anchor="ctr"/>
                </a:tc>
              </a:tr>
              <a:tr h="755480">
                <a:tc>
                  <a:txBody>
                    <a:bodyPr/>
                    <a:lstStyle/>
                    <a:p>
                      <a:r>
                        <a:rPr lang="en-US" dirty="0"/>
                        <a:t>an assistant secretary of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three assistant secretaries of state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 dirty="0"/>
                        <a:t>my toothbrush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our toothbrushes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a woman-doctor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four women-doctors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/>
                        <a:t>a doctor of philosophy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doctors of philosophy</a:t>
                      </a:r>
                    </a:p>
                  </a:txBody>
                  <a:tcPr anchor="ctr"/>
                </a:tc>
              </a:tr>
              <a:tr h="431703">
                <a:tc>
                  <a:txBody>
                    <a:bodyPr/>
                    <a:lstStyle/>
                    <a:p>
                      <a:r>
                        <a:rPr lang="en-US"/>
                        <a:t>a passerby, a passer-by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passersby, two passers-by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MO" sz="2400" b="1" dirty="0" smtClean="0"/>
              <a:t>3. Compound Nouns</a:t>
            </a:r>
          </a:p>
          <a:p>
            <a:r>
              <a:rPr lang="en-US" altLang="zh-MO" sz="2400" b="1" dirty="0" smtClean="0"/>
              <a:t>adding -s to the "base word" (the most "significant" word.</a:t>
            </a:r>
            <a:endParaRPr lang="en-US" altLang="zh-MO" sz="2400" dirty="0" smtClean="0"/>
          </a:p>
          <a:p>
            <a:endParaRPr lang="zh-MO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3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467600" cy="1143000"/>
          </a:xfrm>
        </p:spPr>
        <p:txBody>
          <a:bodyPr>
            <a:noAutofit/>
          </a:bodyPr>
          <a:lstStyle/>
          <a:p>
            <a:r>
              <a:rPr lang="en-US" altLang="zh-MO" sz="1800" dirty="0" smtClean="0"/>
              <a:t/>
            </a:r>
            <a:br>
              <a:rPr lang="en-US" altLang="zh-MO" sz="1800" dirty="0" smtClean="0"/>
            </a:br>
            <a:endParaRPr lang="zh-MO" altLang="en-US" sz="1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1295970"/>
              </p:ext>
            </p:extLst>
          </p:nvPr>
        </p:nvGraphicFramePr>
        <p:xfrm>
          <a:off x="457200" y="2071052"/>
          <a:ext cx="7467600" cy="3291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33800"/>
                <a:gridCol w="37338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plural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Grow-up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Grow-ups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Stand-by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Stand-</a:t>
                      </a:r>
                      <a:r>
                        <a:rPr lang="en-US" dirty="0" err="1" smtClean="0"/>
                        <a:t>bys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336699"/>
            <a:ext cx="84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MO" sz="2400" b="1" dirty="0" smtClean="0"/>
              <a:t>Plural Forms of Compound Nouns</a:t>
            </a:r>
          </a:p>
          <a:p>
            <a:r>
              <a:rPr lang="en-US" altLang="zh-MO" sz="2400" b="1" dirty="0" smtClean="0"/>
              <a:t>If there is no “significant ” word, we usually add s at the end.</a:t>
            </a:r>
          </a:p>
          <a:p>
            <a:endParaRPr lang="zh-MO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30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424863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4.</a:t>
            </a:r>
            <a:r>
              <a:rPr lang="en-US" altLang="zh-TW" sz="4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Nouns only used in plural.</a:t>
            </a:r>
            <a:endParaRPr lang="en-US" altLang="zh-CN" sz="4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endParaRPr lang="en-US" altLang="zh-CN" sz="1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>
                <a:solidFill>
                  <a:schemeClr val="tx2"/>
                </a:solidFill>
              </a:rPr>
              <a:t>（</a:t>
            </a:r>
            <a:r>
              <a:rPr lang="en-US" altLang="zh-CN" sz="2400" dirty="0">
                <a:solidFill>
                  <a:schemeClr val="tx2"/>
                </a:solidFill>
              </a:rPr>
              <a:t>1</a:t>
            </a:r>
            <a:r>
              <a:rPr lang="zh-TW" altLang="en-US" sz="2400" dirty="0" smtClean="0">
                <a:solidFill>
                  <a:schemeClr val="tx2"/>
                </a:solidFill>
              </a:rPr>
              <a:t>）</a:t>
            </a:r>
            <a:r>
              <a:rPr lang="en-US" altLang="zh-MO" sz="2400" b="1" dirty="0" smtClean="0"/>
              <a:t>Pair nouns</a:t>
            </a:r>
          </a:p>
          <a:p>
            <a:pPr eaLnBrk="1" hangingPunct="1"/>
            <a:r>
              <a:rPr lang="en-US" altLang="zh-CN" sz="2400" dirty="0" smtClean="0">
                <a:solidFill>
                  <a:schemeClr val="tx2"/>
                </a:solidFill>
              </a:rPr>
              <a:t>jeans</a:t>
            </a:r>
            <a:r>
              <a:rPr lang="en-US" altLang="zh-CN" sz="2400" dirty="0">
                <a:solidFill>
                  <a:schemeClr val="tx2"/>
                </a:solidFill>
              </a:rPr>
              <a:t>(</a:t>
            </a:r>
            <a:r>
              <a:rPr lang="zh-CN" altLang="en-US" sz="2400" dirty="0">
                <a:solidFill>
                  <a:schemeClr val="tx2"/>
                </a:solidFill>
              </a:rPr>
              <a:t>牛仔褲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headphones(</a:t>
            </a:r>
            <a:r>
              <a:rPr lang="zh-CN" altLang="en-US" sz="2400" dirty="0">
                <a:solidFill>
                  <a:schemeClr val="tx2"/>
                </a:solidFill>
              </a:rPr>
              <a:t>耳機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trousers(</a:t>
            </a:r>
            <a:r>
              <a:rPr lang="zh-CN" altLang="en-US" sz="2400" dirty="0">
                <a:solidFill>
                  <a:schemeClr val="tx2"/>
                </a:solidFill>
              </a:rPr>
              <a:t>褲子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clothes (</a:t>
            </a:r>
            <a:r>
              <a:rPr lang="zh-CN" altLang="zh-CN" sz="2400" dirty="0">
                <a:solidFill>
                  <a:schemeClr val="tx2"/>
                </a:solidFill>
              </a:rPr>
              <a:t>衣服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pants(</a:t>
            </a:r>
            <a:r>
              <a:rPr lang="zh-CN" altLang="en-US" sz="2400" dirty="0">
                <a:solidFill>
                  <a:schemeClr val="tx2"/>
                </a:solidFill>
              </a:rPr>
              <a:t>短褲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glasses(</a:t>
            </a:r>
            <a:r>
              <a:rPr lang="zh-CN" altLang="en-US" sz="2400" dirty="0">
                <a:solidFill>
                  <a:schemeClr val="tx2"/>
                </a:solidFill>
              </a:rPr>
              <a:t>眼鏡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shoes (</a:t>
            </a:r>
            <a:r>
              <a:rPr lang="zh-CN" altLang="zh-CN" sz="2400" dirty="0">
                <a:solidFill>
                  <a:schemeClr val="tx2"/>
                </a:solidFill>
              </a:rPr>
              <a:t>鞋子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sunglasses(</a:t>
            </a:r>
            <a:r>
              <a:rPr lang="zh-CN" altLang="en-US" sz="2400" dirty="0">
                <a:solidFill>
                  <a:schemeClr val="tx2"/>
                </a:solidFill>
              </a:rPr>
              <a:t>太陽鏡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scissors (</a:t>
            </a:r>
            <a:r>
              <a:rPr lang="zh-CN" altLang="zh-CN" sz="2400" dirty="0">
                <a:solidFill>
                  <a:schemeClr val="tx2"/>
                </a:solidFill>
              </a:rPr>
              <a:t>剪刀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CN" altLang="zh-CN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compasses(</a:t>
            </a:r>
            <a:r>
              <a:rPr lang="zh-CN" altLang="en-US" sz="2400" dirty="0">
                <a:solidFill>
                  <a:schemeClr val="tx2"/>
                </a:solidFill>
              </a:rPr>
              <a:t>圓規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r>
              <a:rPr lang="zh-TW" altLang="en-US" sz="2400" dirty="0" smtClean="0">
                <a:solidFill>
                  <a:schemeClr val="tx2"/>
                </a:solidFill>
              </a:rPr>
              <a:t>。</a:t>
            </a:r>
            <a:endParaRPr lang="en-US" altLang="zh-TW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2400" dirty="0" smtClean="0">
                <a:solidFill>
                  <a:schemeClr val="tx2"/>
                </a:solidFill>
              </a:rPr>
              <a:t>If you want to refer to the number, use a/one pair of …</a:t>
            </a:r>
          </a:p>
          <a:p>
            <a:r>
              <a:rPr lang="en-US" altLang="zh-MO" sz="2400" dirty="0" smtClean="0"/>
              <a:t>I have bought </a:t>
            </a:r>
            <a:r>
              <a:rPr lang="en-US" altLang="zh-MO" sz="2400" b="1" dirty="0" smtClean="0"/>
              <a:t>a pair of jeans</a:t>
            </a:r>
            <a:r>
              <a:rPr lang="en-US" altLang="zh-MO" sz="2400" dirty="0" smtClean="0"/>
              <a:t>.</a:t>
            </a:r>
          </a:p>
          <a:p>
            <a:r>
              <a:rPr lang="en-US" altLang="zh-MO" sz="2400" dirty="0" smtClean="0"/>
              <a:t>I have bought </a:t>
            </a:r>
            <a:r>
              <a:rPr lang="en-US" altLang="zh-MO" sz="2400" b="1" dirty="0" smtClean="0"/>
              <a:t>two pairs of jeans</a:t>
            </a:r>
            <a:r>
              <a:rPr lang="en-US" altLang="zh-MO" sz="2400" dirty="0" smtClean="0"/>
              <a:t>.</a:t>
            </a:r>
          </a:p>
          <a:p>
            <a:pPr eaLnBrk="1" hangingPunct="1"/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）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some foods</a:t>
            </a: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</a:rPr>
              <a:t>    noodles</a:t>
            </a:r>
            <a:r>
              <a:rPr lang="zh-CN" altLang="en-US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>
                <a:solidFill>
                  <a:schemeClr val="tx2"/>
                </a:solidFill>
              </a:rPr>
              <a:t> vegetables</a:t>
            </a:r>
            <a:r>
              <a:rPr lang="zh-CN" altLang="en-US" sz="2400" dirty="0">
                <a:solidFill>
                  <a:schemeClr val="tx2"/>
                </a:solidFill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</a:rPr>
              <a:t>snacks</a:t>
            </a:r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</a:rPr>
              <a:t>）</a:t>
            </a:r>
            <a:r>
              <a:rPr lang="en-US" altLang="zh-CN" sz="2400" b="1" dirty="0">
                <a:solidFill>
                  <a:schemeClr val="tx2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fixed phrases. 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</a:rPr>
              <a:t>a letter of </a:t>
            </a:r>
            <a:r>
              <a:rPr lang="en-US" altLang="zh-CN" sz="2400" dirty="0" smtClean="0">
                <a:solidFill>
                  <a:schemeClr val="tx2"/>
                </a:solidFill>
              </a:rPr>
              <a:t>thanks </a:t>
            </a:r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</a:rPr>
              <a:t>in high/low </a:t>
            </a:r>
            <a:r>
              <a:rPr lang="en-US" altLang="zh-CN" sz="2400" dirty="0" smtClean="0">
                <a:solidFill>
                  <a:schemeClr val="tx2"/>
                </a:solidFill>
              </a:rPr>
              <a:t>spirits </a:t>
            </a:r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</a:rPr>
              <a:t>have </a:t>
            </a:r>
            <a:r>
              <a:rPr lang="en-US" altLang="zh-CN" sz="2400" dirty="0" smtClean="0">
                <a:solidFill>
                  <a:schemeClr val="tx2"/>
                </a:solidFill>
              </a:rPr>
              <a:t>sports </a:t>
            </a:r>
            <a:endParaRPr lang="en-US" altLang="zh-CN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81375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4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）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news , means</a:t>
            </a:r>
          </a:p>
          <a:p>
            <a:pPr eaLnBrk="1" hangingPunct="1"/>
            <a:r>
              <a:rPr lang="en-US" altLang="zh-MO" sz="2400" dirty="0" smtClean="0"/>
              <a:t>By all _______,you must try every _______ to help him.</a:t>
            </a:r>
            <a:br>
              <a:rPr lang="en-US" altLang="zh-MO" sz="2400" dirty="0" smtClean="0"/>
            </a:br>
            <a:r>
              <a:rPr lang="en-US" altLang="zh-MO" sz="2400" dirty="0" err="1" smtClean="0"/>
              <a:t>A.mean,mean</a:t>
            </a:r>
            <a:r>
              <a:rPr lang="en-US" altLang="zh-MO" sz="2400" dirty="0" smtClean="0"/>
              <a:t> </a:t>
            </a:r>
            <a:r>
              <a:rPr lang="en-US" altLang="zh-MO" sz="2400" dirty="0" err="1" smtClean="0"/>
              <a:t>B.means,means</a:t>
            </a:r>
            <a:endParaRPr lang="en-US" altLang="zh-MO" sz="2400" dirty="0" smtClean="0"/>
          </a:p>
          <a:p>
            <a:pPr eaLnBrk="1" hangingPunct="1"/>
            <a:r>
              <a:rPr lang="en-US" altLang="zh-MO" sz="2400" dirty="0" err="1" smtClean="0"/>
              <a:t>C.means,mean</a:t>
            </a:r>
            <a:r>
              <a:rPr lang="en-US" altLang="zh-MO" sz="2400" dirty="0" smtClean="0"/>
              <a:t> </a:t>
            </a:r>
            <a:r>
              <a:rPr lang="en-US" altLang="zh-MO" sz="2400" dirty="0" err="1" smtClean="0"/>
              <a:t>D.mean,means</a:t>
            </a:r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5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）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some proper nouns 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</a:rPr>
              <a:t>the United </a:t>
            </a:r>
            <a:r>
              <a:rPr lang="en-US" altLang="zh-CN" sz="2400" dirty="0" smtClean="0">
                <a:solidFill>
                  <a:schemeClr val="tx2"/>
                </a:solidFill>
              </a:rPr>
              <a:t>States; the </a:t>
            </a:r>
            <a:r>
              <a:rPr lang="en-US" altLang="zh-CN" sz="2400" dirty="0">
                <a:solidFill>
                  <a:schemeClr val="tx2"/>
                </a:solidFill>
              </a:rPr>
              <a:t>United </a:t>
            </a:r>
            <a:r>
              <a:rPr lang="en-US" altLang="zh-CN" sz="2400" dirty="0" smtClean="0">
                <a:solidFill>
                  <a:schemeClr val="tx2"/>
                </a:solidFill>
              </a:rPr>
              <a:t>Nations; </a:t>
            </a:r>
          </a:p>
          <a:p>
            <a:pPr eaLnBrk="1" hangingPunct="1"/>
            <a:r>
              <a:rPr lang="en-US" altLang="zh-CN" sz="2400" dirty="0" smtClean="0">
                <a:solidFill>
                  <a:schemeClr val="tx2"/>
                </a:solidFill>
              </a:rPr>
              <a:t>the </a:t>
            </a:r>
            <a:r>
              <a:rPr lang="en-US" altLang="zh-CN" sz="2400" dirty="0">
                <a:solidFill>
                  <a:schemeClr val="tx2"/>
                </a:solidFill>
              </a:rPr>
              <a:t>United </a:t>
            </a:r>
            <a:r>
              <a:rPr lang="en-US" altLang="zh-CN" sz="2400" dirty="0" smtClean="0">
                <a:solidFill>
                  <a:schemeClr val="tx2"/>
                </a:solidFill>
              </a:rPr>
              <a:t>Kingdoms; the </a:t>
            </a:r>
            <a:r>
              <a:rPr lang="en-US" altLang="zh-CN" sz="2400" dirty="0">
                <a:solidFill>
                  <a:schemeClr val="tx2"/>
                </a:solidFill>
              </a:rPr>
              <a:t>Arabian Nights </a:t>
            </a:r>
            <a:r>
              <a:rPr lang="en-US" altLang="zh-CN" sz="2400" dirty="0" smtClean="0">
                <a:solidFill>
                  <a:schemeClr val="tx2"/>
                </a:solidFill>
              </a:rPr>
              <a:t>;</a:t>
            </a:r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</a:rPr>
              <a:t>6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）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congratulations</a:t>
            </a:r>
            <a:r>
              <a:rPr lang="en-US" altLang="zh-CN" sz="2400" b="1" dirty="0">
                <a:solidFill>
                  <a:schemeClr val="tx2"/>
                </a:solidFill>
              </a:rPr>
              <a:t>.</a:t>
            </a:r>
            <a:endParaRPr lang="zh-CN" altLang="en-US" sz="2400" b="1" dirty="0">
              <a:solidFill>
                <a:schemeClr val="tx2"/>
              </a:solidFill>
            </a:endParaRP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8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82089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4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en-US" altLang="zh-CN" sz="44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. 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Some words that end with s</a:t>
            </a:r>
          </a:p>
          <a:p>
            <a:pPr eaLnBrk="1" hangingPunct="1"/>
            <a:r>
              <a:rPr lang="zh-CN" altLang="en-US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TW" altLang="en-US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disease 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diabetes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TW" altLang="en-US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subject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physics   economics   </a:t>
            </a:r>
            <a:r>
              <a:rPr lang="en-US" altLang="zh-CN" sz="2400" dirty="0" err="1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maths</a:t>
            </a:r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politics</a:t>
            </a: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TW" altLang="en-US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activities. 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cards   </a:t>
            </a:r>
            <a:r>
              <a:rPr lang="en-US" altLang="zh-CN" sz="24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athletics</a:t>
            </a:r>
            <a:endParaRPr lang="en-US" altLang="zh-CN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五角星形 1"/>
          <p:cNvSpPr/>
          <p:nvPr/>
        </p:nvSpPr>
        <p:spPr>
          <a:xfrm>
            <a:off x="1619672" y="3645024"/>
            <a:ext cx="4104456" cy="24482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 2&amp;3 on Page 41,42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3303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6. Numeric Adjective 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MO" b="1" dirty="0" smtClean="0"/>
              <a:t> </a:t>
            </a:r>
            <a:r>
              <a:rPr lang="en-US" altLang="zh-MO" b="1" dirty="0"/>
              <a:t>a </a:t>
            </a:r>
            <a:r>
              <a:rPr lang="en-US" altLang="zh-CN" b="1" dirty="0" smtClean="0"/>
              <a:t>s</a:t>
            </a:r>
            <a:r>
              <a:rPr lang="en-US" altLang="zh-MO" b="1" dirty="0" smtClean="0"/>
              <a:t>core</a:t>
            </a:r>
            <a:r>
              <a:rPr lang="en-US" altLang="zh-MO" b="1" dirty="0"/>
              <a:t>' ( = 20, in Old English), </a:t>
            </a:r>
            <a:endParaRPr lang="en-US" altLang="zh-MO" b="1" dirty="0" smtClean="0"/>
          </a:p>
          <a:p>
            <a:r>
              <a:rPr lang="en-US" altLang="zh-MO" b="1" smtClean="0"/>
              <a:t>a dozen</a:t>
            </a:r>
            <a:r>
              <a:rPr lang="en-US" altLang="zh-MO" b="1" dirty="0"/>
              <a:t>' ( = 12 ), </a:t>
            </a:r>
            <a:endParaRPr lang="en-US" altLang="zh-MO" b="1" dirty="0" smtClean="0"/>
          </a:p>
          <a:p>
            <a:r>
              <a:rPr lang="en-US" altLang="zh-MO" b="1" dirty="0" smtClean="0"/>
              <a:t>a </a:t>
            </a:r>
            <a:r>
              <a:rPr lang="en-US" altLang="zh-MO" b="1" dirty="0"/>
              <a:t>'hundred' ( =  100 ), </a:t>
            </a:r>
            <a:endParaRPr lang="en-US" altLang="zh-MO" b="1" dirty="0" smtClean="0"/>
          </a:p>
          <a:p>
            <a:r>
              <a:rPr lang="en-US" altLang="zh-MO" b="1" dirty="0" smtClean="0"/>
              <a:t>a </a:t>
            </a:r>
            <a:r>
              <a:rPr lang="en-US" altLang="zh-MO" b="1" dirty="0"/>
              <a:t>'thousand' ( = 1,000 ), </a:t>
            </a:r>
            <a:endParaRPr lang="en-US" altLang="zh-MO" b="1" dirty="0" smtClean="0"/>
          </a:p>
          <a:p>
            <a:r>
              <a:rPr lang="en-US" altLang="zh-MO" b="1" dirty="0" smtClean="0"/>
              <a:t>a </a:t>
            </a:r>
            <a:r>
              <a:rPr lang="en-US" altLang="zh-MO" b="1" dirty="0"/>
              <a:t>'million' ( = 1,000,000 </a:t>
            </a:r>
            <a:r>
              <a:rPr lang="en-US" altLang="zh-MO" b="1" dirty="0" smtClean="0"/>
              <a:t>)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8080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3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7543800" cy="1355725"/>
          </a:xfrm>
        </p:spPr>
        <p:txBody>
          <a:bodyPr/>
          <a:lstStyle/>
          <a:p>
            <a:pPr eaLnBrk="1" hangingPunct="1"/>
            <a:r>
              <a:rPr lang="en-US" altLang="zh-CN" cap="none" dirty="0" smtClean="0"/>
              <a:t>6.DOZEN/SCORE/HUNDRED/THOUSAND</a:t>
            </a:r>
            <a:r>
              <a:rPr lang="zh-CN" altLang="en-US" cap="none" dirty="0" smtClean="0"/>
              <a:t> </a:t>
            </a:r>
          </a:p>
        </p:txBody>
      </p:sp>
      <p:sp>
        <p:nvSpPr>
          <p:cNvPr id="28675" name="文本占位符 4"/>
          <p:cNvSpPr>
            <a:spLocks noGrp="1"/>
          </p:cNvSpPr>
          <p:nvPr>
            <p:ph type="body" sz="quarter" idx="1"/>
          </p:nvPr>
        </p:nvSpPr>
        <p:spPr>
          <a:xfrm>
            <a:off x="468313" y="1556793"/>
            <a:ext cx="3657600" cy="1211808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altLang="zh-MO" dirty="0"/>
              <a:t>they always remain in the </a:t>
            </a:r>
            <a:r>
              <a:rPr lang="en-US" altLang="zh-MO" dirty="0" smtClean="0"/>
              <a:t>singular and followed </a:t>
            </a:r>
            <a:r>
              <a:rPr lang="en-US" altLang="zh-MO" dirty="0"/>
              <a:t>by a noun </a:t>
            </a:r>
          </a:p>
        </p:txBody>
      </p:sp>
      <p:sp>
        <p:nvSpPr>
          <p:cNvPr id="28676" name="内容占位符 5"/>
          <p:cNvSpPr>
            <a:spLocks noGrp="1"/>
          </p:cNvSpPr>
          <p:nvPr>
            <p:ph sz="quarter" idx="2"/>
          </p:nvPr>
        </p:nvSpPr>
        <p:spPr>
          <a:xfrm>
            <a:off x="357188" y="2997200"/>
            <a:ext cx="4143375" cy="325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 smtClean="0"/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six dozen pencils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two score years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Two hundred old people</a:t>
            </a:r>
            <a:endParaRPr lang="zh-CN" altLang="en-US" dirty="0" smtClean="0"/>
          </a:p>
        </p:txBody>
      </p:sp>
      <p:sp>
        <p:nvSpPr>
          <p:cNvPr id="2867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4427538" y="1556793"/>
            <a:ext cx="3657600" cy="1211808"/>
          </a:xfrm>
        </p:spPr>
        <p:txBody>
          <a:bodyPr/>
          <a:lstStyle/>
          <a:p>
            <a:pPr eaLnBrk="1" hangingPunct="1"/>
            <a:r>
              <a:rPr lang="en-US" altLang="zh-MO" dirty="0" smtClean="0"/>
              <a:t>They must </a:t>
            </a:r>
            <a:r>
              <a:rPr lang="en-US" altLang="zh-MO" dirty="0"/>
              <a:t>be in the plural, when they are followed by 'of </a:t>
            </a:r>
            <a:r>
              <a:rPr lang="en-US" altLang="zh-MO" dirty="0" smtClean="0"/>
              <a:t>'</a:t>
            </a:r>
            <a:endParaRPr lang="zh-CN" altLang="en-US" dirty="0" smtClean="0"/>
          </a:p>
        </p:txBody>
      </p:sp>
      <p:sp>
        <p:nvSpPr>
          <p:cNvPr id="28678" name="内容占位符 7"/>
          <p:cNvSpPr>
            <a:spLocks noGrp="1"/>
          </p:cNvSpPr>
          <p:nvPr>
            <p:ph sz="quarter" idx="4"/>
          </p:nvPr>
        </p:nvSpPr>
        <p:spPr>
          <a:xfrm>
            <a:off x="4371975" y="2997200"/>
            <a:ext cx="4343400" cy="325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dozens of eggs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scores of trees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hundreds of miles  </a:t>
            </a:r>
            <a:endParaRPr lang="zh-CN" altLang="en-US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6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28677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6"/>
          <p:cNvSpPr>
            <a:spLocks noGrp="1"/>
          </p:cNvSpPr>
          <p:nvPr>
            <p:ph type="title"/>
          </p:nvPr>
        </p:nvSpPr>
        <p:spPr bwMode="auto">
          <a:xfrm>
            <a:off x="395536" y="476672"/>
            <a:ext cx="7467600" cy="1007914"/>
          </a:xfrm>
        </p:spPr>
        <p:txBody>
          <a:bodyPr/>
          <a:lstStyle/>
          <a:p>
            <a:pPr eaLnBrk="1" hangingPunct="1"/>
            <a:r>
              <a:rPr lang="en-US" altLang="zh-CN" sz="4400" cap="none" dirty="0" smtClean="0">
                <a:latin typeface="华文楷体" pitchFamily="2" charset="-122"/>
              </a:rPr>
              <a:t>7.Compound adjective </a:t>
            </a:r>
            <a:endParaRPr lang="zh-CN" altLang="en-US" sz="4400" cap="none" dirty="0" smtClean="0">
              <a:latin typeface="华文楷体" pitchFamily="2" charset="-122"/>
            </a:endParaRPr>
          </a:p>
        </p:txBody>
      </p:sp>
      <p:sp>
        <p:nvSpPr>
          <p:cNvPr id="29699" name="内容占位符 7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7467600" cy="3189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I have a </a:t>
            </a:r>
            <a:r>
              <a:rPr lang="en-US" altLang="zh-CN" b="1" dirty="0" smtClean="0">
                <a:solidFill>
                  <a:schemeClr val="tx2"/>
                </a:solidFill>
              </a:rPr>
              <a:t>two-year-old </a:t>
            </a:r>
            <a:r>
              <a:rPr lang="en-US" altLang="zh-CN" dirty="0" smtClean="0">
                <a:solidFill>
                  <a:schemeClr val="tx2"/>
                </a:solidFill>
              </a:rPr>
              <a:t>dog.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He wrote a </a:t>
            </a:r>
            <a:r>
              <a:rPr lang="en-US" altLang="zh-CN" b="1" dirty="0" smtClean="0">
                <a:solidFill>
                  <a:schemeClr val="tx2"/>
                </a:solidFill>
              </a:rPr>
              <a:t>three-thousand-word</a:t>
            </a:r>
            <a:r>
              <a:rPr lang="en-US" altLang="zh-CN" dirty="0" smtClean="0">
                <a:solidFill>
                  <a:schemeClr val="tx2"/>
                </a:solidFill>
              </a:rPr>
              <a:t> composition.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That is </a:t>
            </a:r>
            <a:r>
              <a:rPr lang="en-US" altLang="zh-CN" b="1" dirty="0" smtClean="0">
                <a:solidFill>
                  <a:schemeClr val="tx2"/>
                </a:solidFill>
              </a:rPr>
              <a:t>an eight-day </a:t>
            </a:r>
            <a:r>
              <a:rPr lang="en-US" altLang="zh-CN" dirty="0" smtClean="0">
                <a:solidFill>
                  <a:schemeClr val="tx2"/>
                </a:solidFill>
              </a:rPr>
              <a:t>clock.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That is  a </a:t>
            </a:r>
            <a:r>
              <a:rPr lang="en-US" altLang="zh-CN" b="1" dirty="0" smtClean="0">
                <a:solidFill>
                  <a:schemeClr val="tx2"/>
                </a:solidFill>
              </a:rPr>
              <a:t>three-foot-high</a:t>
            </a:r>
            <a:r>
              <a:rPr lang="en-US" altLang="zh-CN" dirty="0" smtClean="0">
                <a:solidFill>
                  <a:schemeClr val="tx2"/>
                </a:solidFill>
              </a:rPr>
              <a:t> table.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3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570037"/>
          </a:xfrm>
        </p:spPr>
        <p:txBody>
          <a:bodyPr/>
          <a:lstStyle/>
          <a:p>
            <a:pPr eaLnBrk="1" hangingPunct="1"/>
            <a:r>
              <a:rPr lang="en-US" altLang="zh-CN" sz="4400" cap="none" smtClean="0"/>
              <a:t>8.</a:t>
            </a:r>
            <a:r>
              <a:rPr lang="en-US" altLang="zh-TW" sz="4400" cap="none" smtClean="0"/>
              <a:t>Collective </a:t>
            </a:r>
            <a:r>
              <a:rPr lang="en-US" altLang="zh-TW" sz="4400" cap="none" dirty="0" smtClean="0"/>
              <a:t>nouns. </a:t>
            </a:r>
            <a:endParaRPr lang="zh-CN" altLang="en-US" sz="4400" cap="none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7467600" cy="441325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TW" altLang="en-US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TW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It </a:t>
            </a:r>
            <a:r>
              <a:rPr lang="en-US" altLang="zh-MO" dirty="0" smtClean="0"/>
              <a:t>can be used as </a:t>
            </a:r>
            <a:r>
              <a:rPr lang="en-US" altLang="zh-MO" dirty="0"/>
              <a:t>either singular or plural, according to whether the word is perceived as a </a:t>
            </a:r>
            <a:r>
              <a:rPr lang="en-US" altLang="zh-MO" dirty="0">
                <a:solidFill>
                  <a:srgbClr val="FF0000"/>
                </a:solidFill>
              </a:rPr>
              <a:t>unit </a:t>
            </a:r>
            <a:r>
              <a:rPr lang="en-US" altLang="zh-MO" dirty="0"/>
              <a:t>or as </a:t>
            </a:r>
            <a:r>
              <a:rPr lang="en-US" altLang="zh-MO" dirty="0">
                <a:solidFill>
                  <a:srgbClr val="FF0000"/>
                </a:solidFill>
              </a:rPr>
              <a:t>individual</a:t>
            </a:r>
            <a:r>
              <a:rPr lang="en-US" altLang="zh-MO" dirty="0"/>
              <a:t> items</a:t>
            </a:r>
            <a:r>
              <a:rPr lang="en-US" altLang="zh-MO" dirty="0" smtClean="0"/>
              <a:t>.</a:t>
            </a:r>
          </a:p>
          <a:p>
            <a:pPr eaLnBrk="1" hangingPunct="1">
              <a:buNone/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His family is large.</a:t>
            </a:r>
            <a:r>
              <a:rPr lang="en-US" altLang="zh-TW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His family are all waiting for him.</a:t>
            </a:r>
            <a:r>
              <a:rPr lang="zh-CN" altLang="en-US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This class consists of 45 pupils. </a:t>
            </a:r>
            <a:endParaRPr lang="zh-CN" altLang="en-US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   This class are reading English now.</a:t>
            </a:r>
            <a:endParaRPr lang="zh-CN" altLang="en-US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30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6" y="2311533"/>
            <a:ext cx="2371725" cy="232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214554"/>
            <a:ext cx="14859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48" y="2348319"/>
            <a:ext cx="15144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94" y="381000"/>
            <a:ext cx="8260672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Countable and UNCOUNTABLE nouns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49" y="928255"/>
            <a:ext cx="684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There are two kinds of nouns in English.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72" y="1676400"/>
            <a:ext cx="414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 Nouns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4" y="4093850"/>
            <a:ext cx="2945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Uncountable </a:t>
            </a: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Nouns</a:t>
            </a: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0119" y="1676400"/>
            <a:ext cx="564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are nouns that you can count.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238" y="4117072"/>
            <a:ext cx="6527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. nouns that you cannot count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ii. inseparable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iii. of the same kind : furniture, luggage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iV</a:t>
            </a:r>
            <a:r>
              <a:rPr lang="en-US" sz="2800" dirty="0" smtClean="0">
                <a:solidFill>
                  <a:prstClr val="black"/>
                </a:solidFill>
              </a:rPr>
              <a:t>. abstract ideas: happiness, permission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49" y="2284112"/>
            <a:ext cx="1868540" cy="16466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74" y="2284112"/>
            <a:ext cx="1745565" cy="16466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1333" y="2845827"/>
            <a:ext cx="187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one chair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5174" y="279425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two chairs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7" name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>
          <a:xfrm>
            <a:off x="323528" y="1125136"/>
            <a:ext cx="3657600" cy="3886200"/>
          </a:xfrm>
        </p:spPr>
        <p:txBody>
          <a:bodyPr/>
          <a:lstStyle/>
          <a:p>
            <a:r>
              <a:rPr lang="en-US" altLang="zh-MO" dirty="0">
                <a:solidFill>
                  <a:prstClr val="black"/>
                </a:solidFill>
              </a:rPr>
              <a:t>are nouns that you can count</a:t>
            </a:r>
            <a:r>
              <a:rPr lang="en-US" altLang="zh-MO" dirty="0" smtClean="0">
                <a:solidFill>
                  <a:prstClr val="black"/>
                </a:solidFill>
              </a:rPr>
              <a:t>.</a:t>
            </a:r>
          </a:p>
          <a:p>
            <a:endParaRPr lang="en-US" altLang="zh-MO" dirty="0">
              <a:solidFill>
                <a:prstClr val="black"/>
              </a:solidFill>
            </a:endParaRPr>
          </a:p>
          <a:p>
            <a:r>
              <a:rPr lang="en-US" altLang="zh-MO" b="1" dirty="0" smtClean="0">
                <a:solidFill>
                  <a:prstClr val="black"/>
                </a:solidFill>
              </a:rPr>
              <a:t>They are used with ‘a’, ‘an’ or numbers or quantifiers. </a:t>
            </a:r>
            <a:endParaRPr lang="en-US" altLang="zh-MO" b="1" dirty="0">
              <a:solidFill>
                <a:prstClr val="black"/>
              </a:solidFill>
            </a:endParaRPr>
          </a:p>
          <a:p>
            <a:endParaRPr lang="zh-MO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3851920" y="1125136"/>
            <a:ext cx="4392488" cy="3886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MO" dirty="0" err="1">
                <a:solidFill>
                  <a:prstClr val="black"/>
                </a:solidFill>
              </a:rPr>
              <a:t>i</a:t>
            </a:r>
            <a:r>
              <a:rPr lang="en-US" altLang="zh-MO" dirty="0">
                <a:solidFill>
                  <a:prstClr val="black"/>
                </a:solidFill>
              </a:rPr>
              <a:t>. nouns that you cannot count</a:t>
            </a:r>
          </a:p>
          <a:p>
            <a:r>
              <a:rPr lang="en-US" altLang="zh-MO" dirty="0">
                <a:solidFill>
                  <a:prstClr val="black"/>
                </a:solidFill>
              </a:rPr>
              <a:t>ii. inseparable</a:t>
            </a:r>
          </a:p>
          <a:p>
            <a:r>
              <a:rPr lang="en-US" altLang="zh-MO" dirty="0">
                <a:solidFill>
                  <a:prstClr val="black"/>
                </a:solidFill>
              </a:rPr>
              <a:t>iii. of the same kind : furniture, luggage</a:t>
            </a:r>
          </a:p>
          <a:p>
            <a:r>
              <a:rPr lang="en-US" altLang="zh-MO" dirty="0" err="1">
                <a:solidFill>
                  <a:prstClr val="black"/>
                </a:solidFill>
              </a:rPr>
              <a:t>iV</a:t>
            </a:r>
            <a:r>
              <a:rPr lang="en-US" altLang="zh-MO" dirty="0">
                <a:solidFill>
                  <a:prstClr val="black"/>
                </a:solidFill>
              </a:rPr>
              <a:t>. abstract ideas: happiness, </a:t>
            </a:r>
            <a:r>
              <a:rPr lang="en-US" altLang="zh-MO" dirty="0" smtClean="0">
                <a:solidFill>
                  <a:prstClr val="black"/>
                </a:solidFill>
              </a:rPr>
              <a:t>permission</a:t>
            </a:r>
          </a:p>
          <a:p>
            <a:endParaRPr lang="en-US" altLang="zh-MO" dirty="0" smtClean="0">
              <a:solidFill>
                <a:prstClr val="black"/>
              </a:solidFill>
            </a:endParaRPr>
          </a:p>
          <a:p>
            <a:r>
              <a:rPr lang="en-US" altLang="zh-MO" b="1" dirty="0" smtClean="0">
                <a:solidFill>
                  <a:prstClr val="black"/>
                </a:solidFill>
              </a:rPr>
              <a:t>They are used with ‘ </a:t>
            </a:r>
            <a:r>
              <a:rPr lang="en-US" altLang="zh-MO" b="1" dirty="0">
                <a:solidFill>
                  <a:prstClr val="black"/>
                </a:solidFill>
              </a:rPr>
              <a:t>the</a:t>
            </a:r>
            <a:r>
              <a:rPr lang="en-US" altLang="zh-MO" b="1" dirty="0" smtClean="0">
                <a:solidFill>
                  <a:prstClr val="black"/>
                </a:solidFill>
              </a:rPr>
              <a:t>’ and quantifiers as ‘some’, ‘much’, etc. </a:t>
            </a:r>
            <a:endParaRPr lang="en-US" altLang="zh-MO" b="1" dirty="0">
              <a:solidFill>
                <a:prstClr val="black"/>
              </a:solidFill>
            </a:endParaRPr>
          </a:p>
          <a:p>
            <a:endParaRPr lang="zh-MO" altLang="en-US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323528" y="332656"/>
            <a:ext cx="3657600" cy="658368"/>
          </a:xfrm>
        </p:spPr>
        <p:txBody>
          <a:bodyPr/>
          <a:lstStyle/>
          <a:p>
            <a:r>
              <a:rPr lang="en-US" altLang="zh-MO" dirty="0" smtClean="0"/>
              <a:t>Countable Nouns		</a:t>
            </a:r>
            <a:endParaRPr lang="zh-MO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067944" y="332656"/>
            <a:ext cx="3657600" cy="658368"/>
          </a:xfrm>
        </p:spPr>
        <p:txBody>
          <a:bodyPr/>
          <a:lstStyle/>
          <a:p>
            <a:r>
              <a:rPr lang="en-US" altLang="zh-MO" dirty="0" smtClean="0"/>
              <a:t>Uncountable Nouns.</a:t>
            </a:r>
            <a:endParaRPr lang="zh-MO" altLang="en-US" dirty="0"/>
          </a:p>
        </p:txBody>
      </p:sp>
      <p:sp>
        <p:nvSpPr>
          <p:cNvPr id="9" name="五角星形 8"/>
          <p:cNvSpPr/>
          <p:nvPr/>
        </p:nvSpPr>
        <p:spPr>
          <a:xfrm>
            <a:off x="323528" y="3933056"/>
            <a:ext cx="3816424" cy="19442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MO" dirty="0" smtClean="0"/>
              <a:t>Ex1 &amp;2 Page40,41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7552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17" y="304800"/>
            <a:ext cx="8260672" cy="73462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Count</a:t>
            </a:r>
            <a:r>
              <a:rPr lang="en-US" altLang="zh-CN" b="1" dirty="0" smtClean="0">
                <a:solidFill>
                  <a:schemeClr val="tx1"/>
                </a:solidFill>
              </a:rPr>
              <a:t>able</a:t>
            </a:r>
            <a:r>
              <a:rPr lang="en-US" b="1" dirty="0" smtClean="0">
                <a:solidFill>
                  <a:schemeClr val="tx1"/>
                </a:solidFill>
              </a:rPr>
              <a:t> Nouns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04800" y="1009962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do you make a singular </a:t>
            </a:r>
            <a:r>
              <a:rPr lang="en-US" altLang="zh-CN" sz="2800" dirty="0" smtClean="0">
                <a:solidFill>
                  <a:prstClr val="black"/>
                </a:solidFill>
              </a:rPr>
              <a:t>countable </a:t>
            </a:r>
            <a:r>
              <a:rPr lang="en-US" sz="2800" dirty="0" smtClean="0">
                <a:solidFill>
                  <a:prstClr val="black"/>
                </a:solidFill>
              </a:rPr>
              <a:t>plural?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76872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Regular changes 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Irregular changes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17" y="304800"/>
            <a:ext cx="8260672" cy="73462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Regular change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771" y="547006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nouns that end with a consonant, add </a:t>
            </a:r>
            <a:r>
              <a:rPr lang="en-US" sz="2800" i="1" dirty="0" smtClean="0">
                <a:solidFill>
                  <a:prstClr val="black"/>
                </a:solidFill>
              </a:rPr>
              <a:t>s.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1903" y="503014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pig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4570" y="5030143"/>
            <a:ext cx="114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two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663" y="5030143"/>
            <a:ext cx="109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pigs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2" y="1867469"/>
            <a:ext cx="3747892" cy="31949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43" y="1881117"/>
            <a:ext cx="4278149" cy="32086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031" y="5377190"/>
            <a:ext cx="7494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nouns that end in </a:t>
            </a:r>
            <a:r>
              <a:rPr lang="en-US" sz="2800" i="1" dirty="0" err="1" smtClean="0">
                <a:solidFill>
                  <a:prstClr val="black"/>
                </a:solidFill>
              </a:rPr>
              <a:t>sh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i="1" dirty="0" err="1" smtClean="0">
                <a:solidFill>
                  <a:prstClr val="black"/>
                </a:solidFill>
              </a:rPr>
              <a:t>ch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</a:rPr>
              <a:t>x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</a:rPr>
              <a:t>z, </a:t>
            </a:r>
            <a:r>
              <a:rPr lang="en-US" sz="2800" dirty="0" smtClean="0">
                <a:solidFill>
                  <a:prstClr val="black"/>
                </a:solidFill>
              </a:rPr>
              <a:t>add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es</a:t>
            </a:r>
            <a:r>
              <a:rPr lang="en-US" sz="2800" i="1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800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dress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4800600"/>
            <a:ext cx="114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800600"/>
            <a:ext cx="177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dresses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11" descr="d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752600"/>
            <a:ext cx="2057400" cy="2914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1257920029_dress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752600"/>
            <a:ext cx="4762500" cy="2924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Regular change</a:t>
            </a:r>
          </a:p>
        </p:txBody>
      </p:sp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31670"/>
            <a:ext cx="1038225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9" y="5345182"/>
            <a:ext cx="863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nouns that end in a consonant and  </a:t>
            </a:r>
            <a:r>
              <a:rPr lang="en-US" sz="2800" i="1" dirty="0" smtClean="0">
                <a:solidFill>
                  <a:prstClr val="black"/>
                </a:solidFill>
              </a:rPr>
              <a:t>y, </a:t>
            </a:r>
            <a:r>
              <a:rPr lang="en-US" sz="2800" dirty="0" smtClean="0">
                <a:solidFill>
                  <a:prstClr val="black"/>
                </a:solidFill>
              </a:rPr>
              <a:t>the</a:t>
            </a:r>
            <a:r>
              <a:rPr lang="en-US" sz="2800" i="1" dirty="0" smtClean="0">
                <a:solidFill>
                  <a:prstClr val="black"/>
                </a:solidFill>
              </a:rPr>
              <a:t> y </a:t>
            </a:r>
            <a:r>
              <a:rPr lang="en-US" sz="2800" dirty="0" smtClean="0">
                <a:solidFill>
                  <a:prstClr val="black"/>
                </a:solidFill>
              </a:rPr>
              <a:t>becomes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</a:rPr>
              <a:t>ies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02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one first lady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029200"/>
            <a:ext cx="114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five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029200"/>
            <a:ext cx="216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first ladies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11" descr="5FirstLad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828800"/>
            <a:ext cx="4670441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michelle-ob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828800"/>
            <a:ext cx="32004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24217" y="304800"/>
            <a:ext cx="8260672" cy="73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chemeClr val="tx1"/>
                </a:solidFill>
              </a:rPr>
              <a:t>Regular change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/>
      <p:bldP spid="14" grpId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8_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1034</Words>
  <Application>Microsoft Office PowerPoint</Application>
  <PresentationFormat>如螢幕大小 (4:3)</PresentationFormat>
  <Paragraphs>225</Paragraphs>
  <Slides>28</Slides>
  <Notes>9</Notes>
  <HiddenSlides>1</HiddenSlides>
  <MMClips>0</MMClips>
  <ScaleCrop>false</ScaleCrop>
  <HeadingPairs>
    <vt:vector size="4" baseType="variant">
      <vt:variant>
        <vt:lpstr>佈景主題</vt:lpstr>
      </vt:variant>
      <vt:variant>
        <vt:i4>9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Apothecary</vt:lpstr>
      <vt:lpstr>1_Apothecary</vt:lpstr>
      <vt:lpstr>2_Apothecary</vt:lpstr>
      <vt:lpstr>3_Apothecary</vt:lpstr>
      <vt:lpstr>5_Apothecary</vt:lpstr>
      <vt:lpstr>6_Apothecary</vt:lpstr>
      <vt:lpstr>9_Apothecary</vt:lpstr>
      <vt:lpstr>12_Apothecary</vt:lpstr>
      <vt:lpstr>28_Apothecary</vt:lpstr>
      <vt:lpstr>Countable and  uncountable nouns</vt:lpstr>
      <vt:lpstr>Nouns</vt:lpstr>
      <vt:lpstr>PowerPoint 簡報</vt:lpstr>
      <vt:lpstr>Countable and UNCOUNTABLE nouns</vt:lpstr>
      <vt:lpstr>PowerPoint 簡報</vt:lpstr>
      <vt:lpstr>Countable Nouns</vt:lpstr>
      <vt:lpstr>Regular change</vt:lpstr>
      <vt:lpstr>Regular change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Irregular Change</vt:lpstr>
      <vt:lpstr>Irregular change</vt:lpstr>
      <vt:lpstr>2. Nouns with the same singular and plural form</vt:lpstr>
      <vt:lpstr>PowerPoint 簡報</vt:lpstr>
      <vt:lpstr> </vt:lpstr>
      <vt:lpstr> </vt:lpstr>
      <vt:lpstr>PowerPoint 簡報</vt:lpstr>
      <vt:lpstr>PowerPoint 簡報</vt:lpstr>
      <vt:lpstr>PowerPoint 簡報</vt:lpstr>
      <vt:lpstr>6. Numeric Adjective </vt:lpstr>
      <vt:lpstr>6.DOZEN/SCORE/HUNDRED/THOUSAND </vt:lpstr>
      <vt:lpstr>7.Compound adjective </vt:lpstr>
      <vt:lpstr>8.Collective nouns.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Galien</dc:creator>
  <cp:lastModifiedBy>TST</cp:lastModifiedBy>
  <cp:revision>83</cp:revision>
  <dcterms:created xsi:type="dcterms:W3CDTF">2006-08-16T00:00:00Z</dcterms:created>
  <dcterms:modified xsi:type="dcterms:W3CDTF">2018-09-11T06:59:54Z</dcterms:modified>
</cp:coreProperties>
</file>