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729" autoAdjust="0"/>
  </p:normalViewPr>
  <p:slideViewPr>
    <p:cSldViewPr>
      <p:cViewPr>
        <p:scale>
          <a:sx n="60" d="100"/>
          <a:sy n="60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EC296-411A-4547-A246-ADD83762408B}" type="datetimeFigureOut">
              <a:rPr lang="zh-TW" altLang="en-US" smtClean="0"/>
              <a:pPr/>
              <a:t>2018/9/12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2819E-E534-4E95-8E32-59E6A8DF878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the tree </a:t>
            </a:r>
            <a:r>
              <a:rPr lang="en-US" altLang="zh-TW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sat Jim. </a:t>
            </a:r>
            <a:r>
              <a:rPr lang="en-US" altLang="zh-TW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Into the room </a:t>
            </a:r>
            <a:r>
              <a:rPr lang="en-US" altLang="zh-TW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came two students</a:t>
            </a:r>
            <a:r>
              <a:rPr lang="en-US" altLang="zh-TW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Here</a:t>
            </a:r>
            <a:r>
              <a:rPr lang="en-US" altLang="zh-TW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comes the bus.</a:t>
            </a:r>
          </a:p>
          <a:p>
            <a:r>
              <a:rPr lang="en-US" altLang="zh-TW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vase </a:t>
            </a:r>
            <a:r>
              <a:rPr lang="en-US" altLang="zh-TW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some flowers.</a:t>
            </a:r>
          </a:p>
          <a:p>
            <a:r>
              <a:rPr lang="en-US" altLang="zh-TW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"I am hungry", </a:t>
            </a:r>
            <a:r>
              <a:rPr lang="en-US" altLang="zh-TW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said Bill.</a:t>
            </a:r>
          </a:p>
          <a:p>
            <a:r>
              <a:rPr lang="en-US" altLang="zh-TW" dirty="0" smtClean="0"/>
              <a:t>Not only... but also</a:t>
            </a:r>
          </a:p>
          <a:p>
            <a:r>
              <a:rPr lang="en-US" altLang="zh-TW" dirty="0" smtClean="0"/>
              <a:t>neither do I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2819E-E534-4E95-8E32-59E6A8DF8781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“I</a:t>
            </a:r>
            <a:r>
              <a:rPr lang="en-US" altLang="zh-TW" baseline="0" dirty="0" smtClean="0"/>
              <a:t> don’t like you” said Peter.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2819E-E534-4E95-8E32-59E6A8DF8781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at no time</a:t>
            </a:r>
          </a:p>
          <a:p>
            <a:r>
              <a:rPr lang="en-US" altLang="zh-TW" dirty="0" smtClean="0"/>
              <a:t>by no means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2819E-E534-4E95-8E32-59E6A8DF8781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CB0A-491D-4FFF-ABFC-7ECE40476F94}" type="datetimeFigureOut">
              <a:rPr lang="zh-TW" altLang="en-US" smtClean="0"/>
              <a:pPr/>
              <a:t>2018/9/12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A4DD-1610-454A-A55F-666D406E6CC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CB0A-491D-4FFF-ABFC-7ECE40476F94}" type="datetimeFigureOut">
              <a:rPr lang="zh-TW" altLang="en-US" smtClean="0"/>
              <a:pPr/>
              <a:t>2018/9/12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A4DD-1610-454A-A55F-666D406E6CC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CB0A-491D-4FFF-ABFC-7ECE40476F94}" type="datetimeFigureOut">
              <a:rPr lang="zh-TW" altLang="en-US" smtClean="0"/>
              <a:pPr/>
              <a:t>2018/9/12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A4DD-1610-454A-A55F-666D406E6CC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CB0A-491D-4FFF-ABFC-7ECE40476F94}" type="datetimeFigureOut">
              <a:rPr lang="zh-TW" altLang="en-US" smtClean="0"/>
              <a:pPr/>
              <a:t>2018/9/12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A4DD-1610-454A-A55F-666D406E6CC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CB0A-491D-4FFF-ABFC-7ECE40476F94}" type="datetimeFigureOut">
              <a:rPr lang="zh-TW" altLang="en-US" smtClean="0"/>
              <a:pPr/>
              <a:t>2018/9/12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A4DD-1610-454A-A55F-666D406E6CC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CB0A-491D-4FFF-ABFC-7ECE40476F94}" type="datetimeFigureOut">
              <a:rPr lang="zh-TW" altLang="en-US" smtClean="0"/>
              <a:pPr/>
              <a:t>2018/9/12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A4DD-1610-454A-A55F-666D406E6CC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CB0A-491D-4FFF-ABFC-7ECE40476F94}" type="datetimeFigureOut">
              <a:rPr lang="zh-TW" altLang="en-US" smtClean="0"/>
              <a:pPr/>
              <a:t>2018/9/12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A4DD-1610-454A-A55F-666D406E6CC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CB0A-491D-4FFF-ABFC-7ECE40476F94}" type="datetimeFigureOut">
              <a:rPr lang="zh-TW" altLang="en-US" smtClean="0"/>
              <a:pPr/>
              <a:t>2018/9/12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A4DD-1610-454A-A55F-666D406E6CC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CB0A-491D-4FFF-ABFC-7ECE40476F94}" type="datetimeFigureOut">
              <a:rPr lang="zh-TW" altLang="en-US" smtClean="0"/>
              <a:pPr/>
              <a:t>2018/9/12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A4DD-1610-454A-A55F-666D406E6CC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CB0A-491D-4FFF-ABFC-7ECE40476F94}" type="datetimeFigureOut">
              <a:rPr lang="zh-TW" altLang="en-US" smtClean="0"/>
              <a:pPr/>
              <a:t>2018/9/12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A4DD-1610-454A-A55F-666D406E6CC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CB0A-491D-4FFF-ABFC-7ECE40476F94}" type="datetimeFigureOut">
              <a:rPr lang="zh-TW" altLang="en-US" smtClean="0"/>
              <a:pPr/>
              <a:t>2018/9/12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A4DD-1610-454A-A55F-666D406E6CC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DCB0A-491D-4FFF-ABFC-7ECE40476F94}" type="datetimeFigureOut">
              <a:rPr lang="zh-TW" altLang="en-US" smtClean="0"/>
              <a:pPr/>
              <a:t>2018/9/12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BA4DD-1610-454A-A55F-666D406E6CC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TW" sz="6000" dirty="0" smtClean="0"/>
              <a:t>Unit 22    Inversion</a:t>
            </a:r>
            <a:br>
              <a:rPr lang="en-US" altLang="zh-TW" sz="6000" dirty="0" smtClean="0"/>
            </a:br>
            <a:r>
              <a:rPr lang="en-US" altLang="zh-TW" sz="6000" dirty="0" smtClean="0"/>
              <a:t>S4</a:t>
            </a:r>
            <a:r>
              <a:rPr lang="zh-TW" altLang="en-US" sz="6000" dirty="0" smtClean="0"/>
              <a:t> </a:t>
            </a:r>
            <a:endParaRPr lang="zh-TW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71800" y="476672"/>
            <a:ext cx="3672408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zh-TW" dirty="0" smtClean="0"/>
              <a:t>Inversion : V + S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323528" y="1988840"/>
            <a:ext cx="6946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000" b="1" dirty="0" smtClean="0"/>
              <a:t> </a:t>
            </a:r>
            <a:r>
              <a:rPr lang="zh-TW" altLang="en-US" sz="3000" b="1" dirty="0" smtClean="0"/>
              <a:t>昨天，那個運動員一沖線，她就跌倒。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683568" y="465313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sz="4500" dirty="0"/>
          </a:p>
        </p:txBody>
      </p:sp>
      <p:sp>
        <p:nvSpPr>
          <p:cNvPr id="9" name="弧形向右箭號 8"/>
          <p:cNvSpPr/>
          <p:nvPr/>
        </p:nvSpPr>
        <p:spPr>
          <a:xfrm>
            <a:off x="-72008" y="2204864"/>
            <a:ext cx="467544" cy="936104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83568" y="4437112"/>
            <a:ext cx="6176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000" b="1" dirty="0" smtClean="0"/>
              <a:t> </a:t>
            </a:r>
            <a:r>
              <a:rPr lang="zh-TW" altLang="en-US" sz="3000" b="1" dirty="0" smtClean="0"/>
              <a:t>昨晚，我一回到家，電話就響了。</a:t>
            </a:r>
          </a:p>
        </p:txBody>
      </p:sp>
      <p:sp>
        <p:nvSpPr>
          <p:cNvPr id="13" name="弧形向右箭號 12"/>
          <p:cNvSpPr/>
          <p:nvPr/>
        </p:nvSpPr>
        <p:spPr>
          <a:xfrm>
            <a:off x="35496" y="4797152"/>
            <a:ext cx="467544" cy="936104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323528" y="5280766"/>
            <a:ext cx="9115188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600" dirty="0" smtClean="0">
                <a:solidFill>
                  <a:srgbClr val="C00000"/>
                </a:solidFill>
              </a:rPr>
              <a:t>No sooner </a:t>
            </a:r>
            <a:r>
              <a:rPr lang="en-US" altLang="zh-TW" sz="3600" dirty="0" smtClean="0">
                <a:solidFill>
                  <a:srgbClr val="0070C0"/>
                </a:solidFill>
              </a:rPr>
              <a:t>had I </a:t>
            </a:r>
            <a:r>
              <a:rPr lang="en-US" altLang="zh-TW" sz="3600" dirty="0" smtClean="0"/>
              <a:t>got home</a:t>
            </a:r>
            <a:r>
              <a:rPr lang="en-US" altLang="zh-TW" sz="3600" dirty="0" smtClean="0">
                <a:solidFill>
                  <a:srgbClr val="C00000"/>
                </a:solidFill>
              </a:rPr>
              <a:t> than </a:t>
            </a:r>
            <a:r>
              <a:rPr lang="en-US" altLang="zh-TW" sz="3600" dirty="0" smtClean="0"/>
              <a:t>the phone rang.</a:t>
            </a:r>
            <a:endParaRPr lang="zh-TW" altLang="en-US" sz="3600" dirty="0" smtClean="0"/>
          </a:p>
        </p:txBody>
      </p:sp>
      <p:sp>
        <p:nvSpPr>
          <p:cNvPr id="16" name="文字方塊 15"/>
          <p:cNvSpPr txBox="1"/>
          <p:nvPr/>
        </p:nvSpPr>
        <p:spPr>
          <a:xfrm>
            <a:off x="323528" y="2708920"/>
            <a:ext cx="8940974" cy="13776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600" dirty="0" smtClean="0">
                <a:solidFill>
                  <a:srgbClr val="C00000"/>
                </a:solidFill>
              </a:rPr>
              <a:t>Scarcely</a:t>
            </a:r>
            <a:r>
              <a:rPr lang="en-US" altLang="zh-TW" sz="3600" dirty="0" smtClean="0"/>
              <a:t> </a:t>
            </a:r>
            <a:r>
              <a:rPr lang="en-US" altLang="zh-TW" sz="3600" dirty="0" smtClean="0">
                <a:solidFill>
                  <a:srgbClr val="0070C0"/>
                </a:solidFill>
              </a:rPr>
              <a:t>had the athlete </a:t>
            </a:r>
            <a:r>
              <a:rPr lang="en-US" altLang="zh-TW" sz="3600" dirty="0" smtClean="0"/>
              <a:t>crossed the finish line </a:t>
            </a:r>
          </a:p>
          <a:p>
            <a:pPr>
              <a:lnSpc>
                <a:spcPct val="120000"/>
              </a:lnSpc>
            </a:pPr>
            <a:r>
              <a:rPr lang="en-US" altLang="zh-TW" sz="3600" dirty="0" smtClean="0">
                <a:solidFill>
                  <a:srgbClr val="C00000"/>
                </a:solidFill>
              </a:rPr>
              <a:t>when</a:t>
            </a:r>
            <a:r>
              <a:rPr lang="en-US" altLang="zh-TW" sz="3600" dirty="0" smtClean="0"/>
              <a:t> she fell down .</a:t>
            </a:r>
            <a:endParaRPr lang="zh-TW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71800" y="476672"/>
            <a:ext cx="3672408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zh-TW" dirty="0" smtClean="0"/>
              <a:t>Inversion : V + S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323528" y="2865710"/>
            <a:ext cx="9021124" cy="764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900" dirty="0" smtClean="0"/>
              <a:t> You can learn English well only in this way.</a:t>
            </a:r>
            <a:endParaRPr lang="zh-TW" altLang="en-US" sz="3900" dirty="0" smtClean="0"/>
          </a:p>
        </p:txBody>
      </p:sp>
      <p:sp>
        <p:nvSpPr>
          <p:cNvPr id="8" name="文字方塊 7"/>
          <p:cNvSpPr txBox="1"/>
          <p:nvPr/>
        </p:nvSpPr>
        <p:spPr>
          <a:xfrm>
            <a:off x="683568" y="465313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sz="4500" dirty="0"/>
          </a:p>
        </p:txBody>
      </p:sp>
      <p:sp>
        <p:nvSpPr>
          <p:cNvPr id="9" name="弧形向右箭號 8"/>
          <p:cNvSpPr/>
          <p:nvPr/>
        </p:nvSpPr>
        <p:spPr>
          <a:xfrm>
            <a:off x="-36512" y="3284984"/>
            <a:ext cx="467544" cy="936104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39552" y="3645024"/>
            <a:ext cx="8846781" cy="764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900" dirty="0" smtClean="0">
                <a:solidFill>
                  <a:srgbClr val="C00000"/>
                </a:solidFill>
              </a:rPr>
              <a:t>Only in this way </a:t>
            </a:r>
            <a:r>
              <a:rPr lang="en-US" altLang="zh-TW" sz="3900" dirty="0" smtClean="0">
                <a:solidFill>
                  <a:srgbClr val="0070C0"/>
                </a:solidFill>
              </a:rPr>
              <a:t>can you </a:t>
            </a:r>
            <a:r>
              <a:rPr lang="en-US" altLang="zh-TW" sz="3900" dirty="0" smtClean="0"/>
              <a:t>learn English well.</a:t>
            </a:r>
            <a:endParaRPr lang="zh-TW" altLang="en-US" sz="3900" dirty="0" smtClean="0"/>
          </a:p>
        </p:txBody>
      </p:sp>
      <p:sp>
        <p:nvSpPr>
          <p:cNvPr id="11" name="文字方塊 10"/>
          <p:cNvSpPr txBox="1"/>
          <p:nvPr/>
        </p:nvSpPr>
        <p:spPr>
          <a:xfrm>
            <a:off x="683568" y="4653136"/>
            <a:ext cx="6159571" cy="764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900" dirty="0" smtClean="0"/>
              <a:t> She realized she was wrong.</a:t>
            </a:r>
            <a:endParaRPr lang="zh-TW" altLang="en-US" sz="3900" dirty="0" smtClean="0"/>
          </a:p>
        </p:txBody>
      </p:sp>
      <p:sp>
        <p:nvSpPr>
          <p:cNvPr id="13" name="弧形向右箭號 12"/>
          <p:cNvSpPr/>
          <p:nvPr/>
        </p:nvSpPr>
        <p:spPr>
          <a:xfrm>
            <a:off x="179512" y="5085184"/>
            <a:ext cx="467544" cy="936104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81133" y="5517232"/>
            <a:ext cx="8435835" cy="764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900" dirty="0" smtClean="0">
                <a:solidFill>
                  <a:srgbClr val="C00000"/>
                </a:solidFill>
              </a:rPr>
              <a:t>Only then </a:t>
            </a:r>
            <a:r>
              <a:rPr lang="en-US" altLang="zh-TW" sz="3900" dirty="0" smtClean="0">
                <a:solidFill>
                  <a:srgbClr val="0070C0"/>
                </a:solidFill>
              </a:rPr>
              <a:t>did she</a:t>
            </a:r>
            <a:r>
              <a:rPr lang="en-US" altLang="zh-TW" sz="3900" dirty="0" smtClean="0">
                <a:solidFill>
                  <a:srgbClr val="C00000"/>
                </a:solidFill>
              </a:rPr>
              <a:t> </a:t>
            </a:r>
            <a:r>
              <a:rPr lang="en-US" altLang="zh-TW" sz="3900" dirty="0" smtClean="0"/>
              <a:t>realize she was wrong.</a:t>
            </a:r>
            <a:endParaRPr lang="zh-TW" altLang="en-US" sz="3900" dirty="0" smtClean="0"/>
          </a:p>
        </p:txBody>
      </p:sp>
      <p:sp>
        <p:nvSpPr>
          <p:cNvPr id="15" name="文字方塊 14"/>
          <p:cNvSpPr txBox="1"/>
          <p:nvPr/>
        </p:nvSpPr>
        <p:spPr>
          <a:xfrm>
            <a:off x="683568" y="1556792"/>
            <a:ext cx="8208912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3600" dirty="0" smtClean="0"/>
              <a:t>4. Only by, Only in this way, Only then</a:t>
            </a:r>
          </a:p>
          <a:p>
            <a:r>
              <a:rPr lang="en-US" altLang="zh-TW" sz="3600" dirty="0" smtClean="0"/>
              <a:t>Only after,, Only if, Only when, 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71800" y="476672"/>
            <a:ext cx="3672408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zh-TW" dirty="0" smtClean="0"/>
              <a:t>Inversion : V + S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67544" y="1556792"/>
            <a:ext cx="7979557" cy="1311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300" dirty="0" smtClean="0"/>
              <a:t> After taking the test, I found out my English 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300" dirty="0" smtClean="0"/>
              <a:t>is not good enough.</a:t>
            </a:r>
            <a:endParaRPr lang="zh-TW" altLang="en-US" sz="3300" dirty="0" smtClean="0"/>
          </a:p>
        </p:txBody>
      </p:sp>
      <p:sp>
        <p:nvSpPr>
          <p:cNvPr id="8" name="文字方塊 7"/>
          <p:cNvSpPr txBox="1"/>
          <p:nvPr/>
        </p:nvSpPr>
        <p:spPr>
          <a:xfrm>
            <a:off x="683568" y="465313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sz="4500" dirty="0"/>
          </a:p>
        </p:txBody>
      </p:sp>
      <p:sp>
        <p:nvSpPr>
          <p:cNvPr id="9" name="弧形向右箭號 8"/>
          <p:cNvSpPr/>
          <p:nvPr/>
        </p:nvSpPr>
        <p:spPr>
          <a:xfrm>
            <a:off x="0" y="2132856"/>
            <a:ext cx="467544" cy="936104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83568" y="4653136"/>
            <a:ext cx="6711581" cy="81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900" dirty="0" smtClean="0"/>
              <a:t> If it rain, we’ll cancel the party.</a:t>
            </a:r>
            <a:endParaRPr lang="zh-TW" altLang="en-US" sz="3900" dirty="0" smtClean="0"/>
          </a:p>
        </p:txBody>
      </p:sp>
      <p:sp>
        <p:nvSpPr>
          <p:cNvPr id="13" name="弧形向右箭號 12"/>
          <p:cNvSpPr/>
          <p:nvPr/>
        </p:nvSpPr>
        <p:spPr>
          <a:xfrm>
            <a:off x="179512" y="5085184"/>
            <a:ext cx="467544" cy="936104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81133" y="5517232"/>
            <a:ext cx="7993983" cy="764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900" dirty="0" smtClean="0">
                <a:solidFill>
                  <a:srgbClr val="C00000"/>
                </a:solidFill>
              </a:rPr>
              <a:t>Only if </a:t>
            </a:r>
            <a:r>
              <a:rPr lang="en-US" altLang="zh-TW" sz="3900" dirty="0" smtClean="0"/>
              <a:t>it rains </a:t>
            </a:r>
            <a:r>
              <a:rPr lang="en-US" altLang="zh-TW" sz="3900" dirty="0" smtClean="0">
                <a:solidFill>
                  <a:srgbClr val="0070C0"/>
                </a:solidFill>
              </a:rPr>
              <a:t>will we </a:t>
            </a:r>
            <a:r>
              <a:rPr lang="en-US" altLang="zh-TW" sz="3900" dirty="0" smtClean="0"/>
              <a:t>cancel the party.</a:t>
            </a:r>
            <a:endParaRPr lang="zh-TW" altLang="en-US" sz="3900" dirty="0" smtClean="0"/>
          </a:p>
        </p:txBody>
      </p:sp>
      <p:sp>
        <p:nvSpPr>
          <p:cNvPr id="12" name="文字方塊 11"/>
          <p:cNvSpPr txBox="1"/>
          <p:nvPr/>
        </p:nvSpPr>
        <p:spPr>
          <a:xfrm>
            <a:off x="467544" y="2924944"/>
            <a:ext cx="8333820" cy="1270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300" dirty="0" smtClean="0"/>
              <a:t> </a:t>
            </a:r>
            <a:r>
              <a:rPr lang="en-US" altLang="zh-TW" sz="3300" dirty="0" smtClean="0">
                <a:solidFill>
                  <a:srgbClr val="C00000"/>
                </a:solidFill>
              </a:rPr>
              <a:t>Only after </a:t>
            </a:r>
            <a:r>
              <a:rPr lang="en-US" altLang="zh-TW" sz="3300" dirty="0" smtClean="0"/>
              <a:t>taking the test </a:t>
            </a:r>
            <a:r>
              <a:rPr lang="en-US" altLang="zh-TW" sz="3300" dirty="0" smtClean="0">
                <a:solidFill>
                  <a:srgbClr val="0070C0"/>
                </a:solidFill>
              </a:rPr>
              <a:t>did I find </a:t>
            </a:r>
            <a:r>
              <a:rPr lang="en-US" altLang="zh-TW" sz="3300" dirty="0" smtClean="0"/>
              <a:t>my English 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300" dirty="0" smtClean="0"/>
              <a:t>is not good enough.</a:t>
            </a:r>
            <a:endParaRPr lang="zh-TW" altLang="en-US" sz="3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71800" y="476672"/>
            <a:ext cx="3672408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zh-TW" dirty="0" smtClean="0"/>
              <a:t>Inversion : V + S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83568" y="1556792"/>
            <a:ext cx="820891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3600" dirty="0" smtClean="0"/>
              <a:t>5. Little</a:t>
            </a:r>
            <a:endParaRPr lang="zh-TW" altLang="en-US" sz="3600" dirty="0"/>
          </a:p>
        </p:txBody>
      </p:sp>
      <p:sp>
        <p:nvSpPr>
          <p:cNvPr id="12" name="矩形 11"/>
          <p:cNvSpPr/>
          <p:nvPr/>
        </p:nvSpPr>
        <p:spPr>
          <a:xfrm>
            <a:off x="611560" y="2204864"/>
            <a:ext cx="783061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3300" dirty="0" smtClean="0">
                <a:solidFill>
                  <a:srgbClr val="C00000"/>
                </a:solidFill>
              </a:rPr>
              <a:t>Little </a:t>
            </a:r>
            <a:r>
              <a:rPr lang="en-US" altLang="zh-TW" sz="3300" dirty="0" smtClean="0">
                <a:solidFill>
                  <a:srgbClr val="0070C0"/>
                </a:solidFill>
              </a:rPr>
              <a:t>did I know </a:t>
            </a:r>
            <a:r>
              <a:rPr lang="en-US" altLang="zh-TW" sz="3300" dirty="0" smtClean="0"/>
              <a:t>that you were Romeo, </a:t>
            </a:r>
          </a:p>
          <a:p>
            <a:pPr>
              <a:lnSpc>
                <a:spcPct val="150000"/>
              </a:lnSpc>
            </a:pPr>
            <a:r>
              <a:rPr lang="en-US" altLang="zh-TW" sz="3300" dirty="0" smtClean="0"/>
              <a:t>you were throwing pebbles,</a:t>
            </a:r>
            <a:br>
              <a:rPr lang="en-US" altLang="zh-TW" sz="3300" dirty="0" smtClean="0"/>
            </a:br>
            <a:r>
              <a:rPr lang="en-US" altLang="zh-TW" sz="3300" dirty="0" smtClean="0"/>
              <a:t>And my daddy said, "Stay away from Juliet."</a:t>
            </a:r>
            <a:br>
              <a:rPr lang="en-US" altLang="zh-TW" sz="3300" dirty="0" smtClean="0"/>
            </a:br>
            <a:r>
              <a:rPr lang="en-US" altLang="zh-TW" sz="3300" dirty="0" smtClean="0"/>
              <a:t>And I was crying on the staircase</a:t>
            </a:r>
            <a:br>
              <a:rPr lang="en-US" altLang="zh-TW" sz="3300" dirty="0" smtClean="0"/>
            </a:br>
            <a:r>
              <a:rPr lang="en-US" altLang="zh-TW" sz="3300" dirty="0" smtClean="0"/>
              <a:t>Begging you, "Please don't go."</a:t>
            </a:r>
            <a:br>
              <a:rPr lang="en-US" altLang="zh-TW" sz="3300" dirty="0" smtClean="0"/>
            </a:br>
            <a:r>
              <a:rPr lang="en-US" altLang="zh-TW" sz="3300" dirty="0" smtClean="0"/>
              <a:t>And I said</a:t>
            </a:r>
            <a:r>
              <a:rPr lang="en-US" altLang="zh-TW" sz="3300" dirty="0" smtClean="0"/>
              <a:t>... </a:t>
            </a:r>
            <a:r>
              <a:rPr lang="en-US" altLang="zh-TW" sz="3300" i="1" dirty="0" smtClean="0"/>
              <a:t>(from the song ‘Love Story’)</a:t>
            </a:r>
            <a:endParaRPr lang="zh-TW" altLang="en-US" sz="33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71800" y="476672"/>
            <a:ext cx="3672408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zh-TW" dirty="0" smtClean="0"/>
              <a:t>Inversion : V + S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599113" y="2865710"/>
            <a:ext cx="7861319" cy="764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900" dirty="0" smtClean="0"/>
              <a:t> I know </a:t>
            </a:r>
            <a:r>
              <a:rPr lang="en-US" altLang="zh-TW" sz="3900" dirty="0" smtClean="0">
                <a:solidFill>
                  <a:srgbClr val="C00000"/>
                </a:solidFill>
              </a:rPr>
              <a:t>little</a:t>
            </a:r>
            <a:r>
              <a:rPr lang="en-US" altLang="zh-TW" sz="3900" dirty="0" smtClean="0"/>
              <a:t> about my family history.</a:t>
            </a:r>
            <a:endParaRPr lang="zh-TW" altLang="en-US" sz="3900" dirty="0" smtClean="0"/>
          </a:p>
        </p:txBody>
      </p:sp>
      <p:sp>
        <p:nvSpPr>
          <p:cNvPr id="8" name="文字方塊 7"/>
          <p:cNvSpPr txBox="1"/>
          <p:nvPr/>
        </p:nvSpPr>
        <p:spPr>
          <a:xfrm>
            <a:off x="683568" y="465313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sz="4500" dirty="0"/>
          </a:p>
        </p:txBody>
      </p:sp>
      <p:sp>
        <p:nvSpPr>
          <p:cNvPr id="9" name="弧形向右箭號 8"/>
          <p:cNvSpPr/>
          <p:nvPr/>
        </p:nvSpPr>
        <p:spPr>
          <a:xfrm>
            <a:off x="0" y="3284984"/>
            <a:ext cx="467544" cy="936104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27939" y="3645024"/>
            <a:ext cx="8308557" cy="764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900" dirty="0" smtClean="0">
                <a:solidFill>
                  <a:srgbClr val="C00000"/>
                </a:solidFill>
              </a:rPr>
              <a:t>Little </a:t>
            </a:r>
            <a:r>
              <a:rPr lang="en-US" altLang="zh-TW" sz="3900" dirty="0" smtClean="0">
                <a:solidFill>
                  <a:srgbClr val="0070C0"/>
                </a:solidFill>
              </a:rPr>
              <a:t>do I</a:t>
            </a:r>
            <a:r>
              <a:rPr lang="en-US" altLang="zh-TW" sz="3900" dirty="0" smtClean="0">
                <a:solidFill>
                  <a:srgbClr val="C00000"/>
                </a:solidFill>
              </a:rPr>
              <a:t> </a:t>
            </a:r>
            <a:r>
              <a:rPr lang="en-US" altLang="zh-TW" sz="3900" dirty="0" smtClean="0"/>
              <a:t>know about my family history.</a:t>
            </a:r>
            <a:endParaRPr lang="zh-TW" altLang="en-US" sz="3900" dirty="0" smtClean="0"/>
          </a:p>
        </p:txBody>
      </p:sp>
      <p:sp>
        <p:nvSpPr>
          <p:cNvPr id="11" name="文字方塊 10"/>
          <p:cNvSpPr txBox="1"/>
          <p:nvPr/>
        </p:nvSpPr>
        <p:spPr>
          <a:xfrm>
            <a:off x="683568" y="4653136"/>
            <a:ext cx="6532173" cy="764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900" dirty="0" smtClean="0"/>
              <a:t> She eats </a:t>
            </a:r>
            <a:r>
              <a:rPr lang="en-US" altLang="zh-TW" sz="3900" dirty="0" smtClean="0">
                <a:solidFill>
                  <a:srgbClr val="C00000"/>
                </a:solidFill>
              </a:rPr>
              <a:t>little</a:t>
            </a:r>
            <a:r>
              <a:rPr lang="en-US" altLang="zh-TW" sz="3900" dirty="0" smtClean="0"/>
              <a:t> food every day. </a:t>
            </a:r>
            <a:endParaRPr lang="zh-TW" altLang="en-US" sz="3900" dirty="0" smtClean="0"/>
          </a:p>
        </p:txBody>
      </p:sp>
      <p:sp>
        <p:nvSpPr>
          <p:cNvPr id="13" name="弧形向右箭號 12"/>
          <p:cNvSpPr/>
          <p:nvPr/>
        </p:nvSpPr>
        <p:spPr>
          <a:xfrm>
            <a:off x="179512" y="5085184"/>
            <a:ext cx="467544" cy="936104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81133" y="5517232"/>
            <a:ext cx="7194790" cy="81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900" dirty="0" smtClean="0">
                <a:solidFill>
                  <a:srgbClr val="C00000"/>
                </a:solidFill>
              </a:rPr>
              <a:t>Little food </a:t>
            </a:r>
            <a:r>
              <a:rPr lang="en-US" altLang="zh-TW" sz="3900" dirty="0" smtClean="0">
                <a:solidFill>
                  <a:srgbClr val="0070C0"/>
                </a:solidFill>
              </a:rPr>
              <a:t>does she</a:t>
            </a:r>
            <a:r>
              <a:rPr lang="en-US" altLang="zh-TW" sz="3900" dirty="0" smtClean="0">
                <a:solidFill>
                  <a:srgbClr val="C00000"/>
                </a:solidFill>
              </a:rPr>
              <a:t> </a:t>
            </a:r>
            <a:r>
              <a:rPr lang="en-US" altLang="zh-TW" sz="3900" dirty="0" smtClean="0"/>
              <a:t>eat every day.</a:t>
            </a:r>
            <a:endParaRPr lang="zh-TW" altLang="en-US" sz="3900" dirty="0" smtClean="0"/>
          </a:p>
        </p:txBody>
      </p:sp>
      <p:sp>
        <p:nvSpPr>
          <p:cNvPr id="15" name="文字方塊 14"/>
          <p:cNvSpPr txBox="1"/>
          <p:nvPr/>
        </p:nvSpPr>
        <p:spPr>
          <a:xfrm>
            <a:off x="683568" y="1774557"/>
            <a:ext cx="820891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3600" dirty="0" smtClean="0"/>
              <a:t>5. Little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71800" y="476672"/>
            <a:ext cx="3672408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zh-TW" dirty="0" smtClean="0"/>
              <a:t>Inversion : V + S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599113" y="2627443"/>
            <a:ext cx="7349128" cy="1484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900" dirty="0" smtClean="0"/>
              <a:t> Susan </a:t>
            </a:r>
            <a:r>
              <a:rPr lang="en-US" altLang="zh-TW" sz="3900" dirty="0" smtClean="0">
                <a:solidFill>
                  <a:srgbClr val="C00000"/>
                </a:solidFill>
              </a:rPr>
              <a:t>not only </a:t>
            </a:r>
            <a:r>
              <a:rPr lang="en-US" altLang="zh-TW" sz="3900" dirty="0" smtClean="0"/>
              <a:t>can speak English, </a:t>
            </a:r>
          </a:p>
          <a:p>
            <a:pPr>
              <a:lnSpc>
                <a:spcPct val="120000"/>
              </a:lnSpc>
            </a:pPr>
            <a:r>
              <a:rPr lang="en-US" altLang="zh-TW" sz="3900" dirty="0" smtClean="0"/>
              <a:t>   but she also can speak Japanese.</a:t>
            </a:r>
            <a:endParaRPr lang="zh-TW" altLang="en-US" sz="3900" dirty="0" smtClean="0"/>
          </a:p>
        </p:txBody>
      </p:sp>
      <p:sp>
        <p:nvSpPr>
          <p:cNvPr id="9" name="弧形向右箭號 8"/>
          <p:cNvSpPr/>
          <p:nvPr/>
        </p:nvSpPr>
        <p:spPr>
          <a:xfrm>
            <a:off x="0" y="3140968"/>
            <a:ext cx="467544" cy="1800200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83568" y="4392570"/>
            <a:ext cx="7119898" cy="1484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900" dirty="0" smtClean="0">
                <a:solidFill>
                  <a:srgbClr val="C00000"/>
                </a:solidFill>
              </a:rPr>
              <a:t>Not only </a:t>
            </a:r>
            <a:r>
              <a:rPr lang="en-US" altLang="zh-TW" sz="3900" dirty="0" smtClean="0">
                <a:solidFill>
                  <a:srgbClr val="0070C0"/>
                </a:solidFill>
              </a:rPr>
              <a:t>can Susan </a:t>
            </a:r>
            <a:r>
              <a:rPr lang="en-US" altLang="zh-TW" sz="3900" dirty="0" smtClean="0"/>
              <a:t>speak English, </a:t>
            </a:r>
          </a:p>
          <a:p>
            <a:pPr>
              <a:lnSpc>
                <a:spcPct val="120000"/>
              </a:lnSpc>
            </a:pPr>
            <a:r>
              <a:rPr lang="en-US" altLang="zh-TW" sz="3900" dirty="0" smtClean="0"/>
              <a:t>but she also can speak Japanese.</a:t>
            </a:r>
            <a:endParaRPr lang="zh-TW" altLang="en-US" sz="3900" dirty="0" smtClean="0"/>
          </a:p>
        </p:txBody>
      </p:sp>
      <p:sp>
        <p:nvSpPr>
          <p:cNvPr id="15" name="文字方塊 14"/>
          <p:cNvSpPr txBox="1"/>
          <p:nvPr/>
        </p:nvSpPr>
        <p:spPr>
          <a:xfrm>
            <a:off x="683568" y="1774557"/>
            <a:ext cx="820891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3600" dirty="0" smtClean="0"/>
              <a:t>6. Not only ... but also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71800" y="476672"/>
            <a:ext cx="3672408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zh-TW" dirty="0" smtClean="0"/>
              <a:t>Inversion : V + S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323528" y="2627443"/>
            <a:ext cx="9143913" cy="1484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900" dirty="0" smtClean="0"/>
              <a:t> You shouldn’t write anything on the paper </a:t>
            </a:r>
            <a:br>
              <a:rPr lang="en-US" altLang="zh-TW" sz="3900" dirty="0" smtClean="0"/>
            </a:br>
            <a:r>
              <a:rPr lang="en-US" altLang="zh-TW" sz="3900" dirty="0" smtClean="0">
                <a:solidFill>
                  <a:srgbClr val="C00000"/>
                </a:solidFill>
              </a:rPr>
              <a:t>   until </a:t>
            </a:r>
            <a:r>
              <a:rPr lang="en-US" altLang="zh-TW" sz="3900" dirty="0" smtClean="0"/>
              <a:t>the bell rings</a:t>
            </a:r>
            <a:endParaRPr lang="zh-TW" altLang="en-US" sz="3900" dirty="0" smtClean="0"/>
          </a:p>
        </p:txBody>
      </p:sp>
      <p:sp>
        <p:nvSpPr>
          <p:cNvPr id="9" name="弧形向右箭號 8"/>
          <p:cNvSpPr/>
          <p:nvPr/>
        </p:nvSpPr>
        <p:spPr>
          <a:xfrm>
            <a:off x="0" y="3140968"/>
            <a:ext cx="467544" cy="1800200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67544" y="4509120"/>
            <a:ext cx="8347350" cy="1484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900" dirty="0" smtClean="0">
                <a:solidFill>
                  <a:srgbClr val="C00000"/>
                </a:solidFill>
              </a:rPr>
              <a:t>Not until </a:t>
            </a:r>
            <a:r>
              <a:rPr lang="en-US" altLang="zh-TW" sz="3900" dirty="0" smtClean="0"/>
              <a:t>the bell rings </a:t>
            </a:r>
            <a:r>
              <a:rPr lang="en-US" altLang="zh-TW" sz="3900" dirty="0" smtClean="0">
                <a:solidFill>
                  <a:srgbClr val="0070C0"/>
                </a:solidFill>
              </a:rPr>
              <a:t>should you </a:t>
            </a:r>
            <a:r>
              <a:rPr lang="en-US" altLang="zh-TW" sz="3900" dirty="0" smtClean="0"/>
              <a:t>write </a:t>
            </a:r>
          </a:p>
          <a:p>
            <a:pPr>
              <a:lnSpc>
                <a:spcPct val="120000"/>
              </a:lnSpc>
            </a:pPr>
            <a:r>
              <a:rPr lang="en-US" altLang="zh-TW" sz="3900" dirty="0" smtClean="0"/>
              <a:t>anything on the paper.</a:t>
            </a:r>
            <a:endParaRPr lang="zh-TW" altLang="en-US" sz="3900" dirty="0" smtClean="0"/>
          </a:p>
        </p:txBody>
      </p:sp>
      <p:sp>
        <p:nvSpPr>
          <p:cNvPr id="15" name="文字方塊 14"/>
          <p:cNvSpPr txBox="1"/>
          <p:nvPr/>
        </p:nvSpPr>
        <p:spPr>
          <a:xfrm>
            <a:off x="683568" y="1774557"/>
            <a:ext cx="820891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3600" dirty="0" smtClean="0"/>
              <a:t>6. Not until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71800" y="476672"/>
            <a:ext cx="3672408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zh-TW" dirty="0" smtClean="0"/>
              <a:t>Inversion : V + S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323528" y="2627443"/>
            <a:ext cx="9106660" cy="7128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600" dirty="0" smtClean="0"/>
              <a:t> If you need any help, don’t hesitate to call me.</a:t>
            </a:r>
            <a:endParaRPr lang="zh-TW" altLang="en-US" sz="3600" dirty="0" smtClean="0"/>
          </a:p>
        </p:txBody>
      </p:sp>
      <p:sp>
        <p:nvSpPr>
          <p:cNvPr id="9" name="弧形向右箭號 8"/>
          <p:cNvSpPr/>
          <p:nvPr/>
        </p:nvSpPr>
        <p:spPr>
          <a:xfrm>
            <a:off x="0" y="3140968"/>
            <a:ext cx="467544" cy="864096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67544" y="3574523"/>
            <a:ext cx="8426025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600" dirty="0" smtClean="0">
                <a:solidFill>
                  <a:srgbClr val="0070C0"/>
                </a:solidFill>
              </a:rPr>
              <a:t>Should you </a:t>
            </a:r>
            <a:r>
              <a:rPr lang="en-US" altLang="zh-TW" sz="3600" dirty="0" smtClean="0"/>
              <a:t>need any help, don’t hesitate to </a:t>
            </a:r>
          </a:p>
          <a:p>
            <a:pPr>
              <a:lnSpc>
                <a:spcPct val="120000"/>
              </a:lnSpc>
            </a:pPr>
            <a:r>
              <a:rPr lang="en-US" altLang="zh-TW" sz="3600" dirty="0" smtClean="0"/>
              <a:t>call me.</a:t>
            </a:r>
            <a:endParaRPr lang="zh-TW" altLang="en-US" sz="3600" dirty="0" smtClean="0"/>
          </a:p>
        </p:txBody>
      </p:sp>
      <p:sp>
        <p:nvSpPr>
          <p:cNvPr id="15" name="文字方塊 14"/>
          <p:cNvSpPr txBox="1"/>
          <p:nvPr/>
        </p:nvSpPr>
        <p:spPr>
          <a:xfrm>
            <a:off x="251520" y="1774557"/>
            <a:ext cx="864096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3600" dirty="0" smtClean="0"/>
              <a:t>7. Conditional sentences (parts)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71800" y="476672"/>
            <a:ext cx="3672408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zh-TW" dirty="0" smtClean="0"/>
              <a:t>Inversion : V + S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323528" y="2627443"/>
            <a:ext cx="6788333" cy="764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900" dirty="0" smtClean="0"/>
              <a:t> If I were a boy/ girl, I would......</a:t>
            </a:r>
            <a:endParaRPr lang="zh-TW" altLang="en-US" sz="3900" dirty="0" smtClean="0"/>
          </a:p>
        </p:txBody>
      </p:sp>
      <p:sp>
        <p:nvSpPr>
          <p:cNvPr id="9" name="弧形向右箭號 8"/>
          <p:cNvSpPr/>
          <p:nvPr/>
        </p:nvSpPr>
        <p:spPr>
          <a:xfrm>
            <a:off x="0" y="3140968"/>
            <a:ext cx="467544" cy="864096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67544" y="3574523"/>
            <a:ext cx="8426025" cy="764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900" dirty="0" smtClean="0">
                <a:solidFill>
                  <a:srgbClr val="0070C0"/>
                </a:solidFill>
              </a:rPr>
              <a:t>Were I </a:t>
            </a:r>
            <a:r>
              <a:rPr lang="en-US" altLang="zh-TW" sz="3900" dirty="0" smtClean="0"/>
              <a:t>a boy/ girl, I would .....</a:t>
            </a:r>
            <a:endParaRPr lang="zh-TW" altLang="en-US" sz="3900" dirty="0" smtClean="0"/>
          </a:p>
        </p:txBody>
      </p:sp>
      <p:sp>
        <p:nvSpPr>
          <p:cNvPr id="15" name="文字方塊 14"/>
          <p:cNvSpPr txBox="1"/>
          <p:nvPr/>
        </p:nvSpPr>
        <p:spPr>
          <a:xfrm>
            <a:off x="251520" y="1774557"/>
            <a:ext cx="864096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3600" dirty="0" smtClean="0"/>
              <a:t>7. Conditional sentences (parts)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71800" y="476672"/>
            <a:ext cx="3672408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zh-TW" dirty="0" smtClean="0"/>
              <a:t>Inversion : V + S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323528" y="2627443"/>
            <a:ext cx="7683194" cy="81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900" dirty="0" smtClean="0"/>
              <a:t> If I had a million dollars, I would .....</a:t>
            </a:r>
            <a:endParaRPr lang="zh-TW" altLang="en-US" sz="3900" dirty="0" smtClean="0"/>
          </a:p>
        </p:txBody>
      </p:sp>
      <p:sp>
        <p:nvSpPr>
          <p:cNvPr id="9" name="弧形向右箭號 8"/>
          <p:cNvSpPr/>
          <p:nvPr/>
        </p:nvSpPr>
        <p:spPr>
          <a:xfrm>
            <a:off x="0" y="3140968"/>
            <a:ext cx="467544" cy="864096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67544" y="3574523"/>
            <a:ext cx="8426025" cy="764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900" dirty="0" smtClean="0">
                <a:solidFill>
                  <a:srgbClr val="0070C0"/>
                </a:solidFill>
              </a:rPr>
              <a:t>Had I </a:t>
            </a:r>
            <a:r>
              <a:rPr lang="en-US" altLang="zh-TW" sz="3900" dirty="0" smtClean="0"/>
              <a:t>a million, I would .....</a:t>
            </a:r>
            <a:endParaRPr lang="zh-TW" altLang="en-US" sz="3900" dirty="0" smtClean="0"/>
          </a:p>
        </p:txBody>
      </p:sp>
      <p:sp>
        <p:nvSpPr>
          <p:cNvPr id="15" name="文字方塊 14"/>
          <p:cNvSpPr txBox="1"/>
          <p:nvPr/>
        </p:nvSpPr>
        <p:spPr>
          <a:xfrm>
            <a:off x="251520" y="1774557"/>
            <a:ext cx="864096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3600" dirty="0" smtClean="0"/>
              <a:t>7. Conditional sentences (parts)</a:t>
            </a:r>
            <a:endParaRPr lang="zh-TW" altLang="en-US" sz="36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395536" y="4570152"/>
            <a:ext cx="7796237" cy="764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900" dirty="0" smtClean="0"/>
              <a:t> If he had studied hard, he would .....</a:t>
            </a:r>
            <a:endParaRPr lang="zh-TW" altLang="en-US" sz="3900" dirty="0" smtClean="0"/>
          </a:p>
        </p:txBody>
      </p:sp>
      <p:sp>
        <p:nvSpPr>
          <p:cNvPr id="11" name="弧形向右箭號 10"/>
          <p:cNvSpPr/>
          <p:nvPr/>
        </p:nvSpPr>
        <p:spPr>
          <a:xfrm>
            <a:off x="35496" y="5083677"/>
            <a:ext cx="467544" cy="864096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67544" y="5517232"/>
            <a:ext cx="8426025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900" dirty="0" smtClean="0">
                <a:solidFill>
                  <a:srgbClr val="0070C0"/>
                </a:solidFill>
              </a:rPr>
              <a:t>Had he </a:t>
            </a:r>
            <a:r>
              <a:rPr lang="en-US" altLang="zh-TW" sz="3900" dirty="0" smtClean="0"/>
              <a:t>studied hard, he would .....</a:t>
            </a:r>
            <a:endParaRPr lang="zh-TW" altLang="en-US" sz="3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9712" y="1261209"/>
            <a:ext cx="483488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TW" dirty="0" smtClean="0"/>
              <a:t>What is Inversion?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2843808" y="2485345"/>
            <a:ext cx="3046027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sz="6000" dirty="0" smtClean="0"/>
              <a:t>S + V ......</a:t>
            </a:r>
            <a:endParaRPr lang="zh-TW" altLang="en-US" sz="6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2812373" y="4429561"/>
            <a:ext cx="3127779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sz="6000" dirty="0" smtClean="0"/>
              <a:t>V + S ......</a:t>
            </a:r>
            <a:endParaRPr lang="zh-TW" altLang="en-US" sz="6000" dirty="0"/>
          </a:p>
        </p:txBody>
      </p:sp>
      <p:sp>
        <p:nvSpPr>
          <p:cNvPr id="6" name="向下箭號 5"/>
          <p:cNvSpPr/>
          <p:nvPr/>
        </p:nvSpPr>
        <p:spPr>
          <a:xfrm>
            <a:off x="4139952" y="3637473"/>
            <a:ext cx="504056" cy="64807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71800" y="476672"/>
            <a:ext cx="3672408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zh-TW" dirty="0" smtClean="0"/>
              <a:t>Inversion : V + S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611560" y="2060848"/>
            <a:ext cx="3217035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sz="4800" dirty="0" smtClean="0"/>
              <a:t>1. questions</a:t>
            </a:r>
            <a:endParaRPr lang="zh-TW" altLang="en-US" sz="48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971600" y="3068960"/>
            <a:ext cx="652454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4500" dirty="0" smtClean="0"/>
              <a:t> Who are you?</a:t>
            </a:r>
            <a:endParaRPr lang="zh-TW" altLang="en-US" sz="4500" dirty="0" smtClean="0"/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4500" dirty="0" smtClean="0"/>
              <a:t> What do you want?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4500" dirty="0" smtClean="0"/>
              <a:t> Can you swim?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4500" dirty="0"/>
              <a:t> </a:t>
            </a:r>
            <a:r>
              <a:rPr lang="en-US" altLang="zh-TW" sz="4500" dirty="0" smtClean="0"/>
              <a:t>You like snow, don’t you? </a:t>
            </a:r>
            <a:endParaRPr lang="zh-TW" altLang="en-US" sz="4500" dirty="0" smtClean="0"/>
          </a:p>
        </p:txBody>
      </p:sp>
      <p:sp>
        <p:nvSpPr>
          <p:cNvPr id="8" name="文字方塊 7"/>
          <p:cNvSpPr txBox="1"/>
          <p:nvPr/>
        </p:nvSpPr>
        <p:spPr>
          <a:xfrm>
            <a:off x="683568" y="465313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sz="4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5904656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zh-TW" dirty="0" smtClean="0"/>
              <a:t>Inversion </a:t>
            </a:r>
            <a:r>
              <a:rPr lang="en-US" altLang="zh-TW" dirty="0" smtClean="0"/>
              <a:t>examples: </a:t>
            </a:r>
            <a:r>
              <a:rPr lang="en-US" altLang="zh-TW" dirty="0" smtClean="0"/>
              <a:t>V + S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9552" y="1957189"/>
            <a:ext cx="7567136" cy="764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900" dirty="0" smtClean="0"/>
              <a:t> I have </a:t>
            </a:r>
            <a:r>
              <a:rPr lang="en-US" altLang="zh-TW" sz="3900" dirty="0" smtClean="0">
                <a:solidFill>
                  <a:srgbClr val="C00000"/>
                </a:solidFill>
              </a:rPr>
              <a:t>never</a:t>
            </a:r>
            <a:r>
              <a:rPr lang="en-US" altLang="zh-TW" sz="3900" dirty="0" smtClean="0"/>
              <a:t> eaten snake in my life.</a:t>
            </a:r>
            <a:endParaRPr lang="zh-TW" altLang="en-US" sz="3900" dirty="0" smtClean="0"/>
          </a:p>
        </p:txBody>
      </p:sp>
      <p:sp>
        <p:nvSpPr>
          <p:cNvPr id="8" name="文字方塊 7"/>
          <p:cNvSpPr txBox="1"/>
          <p:nvPr/>
        </p:nvSpPr>
        <p:spPr>
          <a:xfrm>
            <a:off x="683568" y="3744615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sz="4500" dirty="0"/>
          </a:p>
        </p:txBody>
      </p:sp>
      <p:sp>
        <p:nvSpPr>
          <p:cNvPr id="9" name="弧形向右箭號 8"/>
          <p:cNvSpPr/>
          <p:nvPr/>
        </p:nvSpPr>
        <p:spPr>
          <a:xfrm>
            <a:off x="107504" y="2376463"/>
            <a:ext cx="467544" cy="936104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83568" y="2736503"/>
            <a:ext cx="7337906" cy="764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900" dirty="0" smtClean="0">
                <a:solidFill>
                  <a:srgbClr val="C00000"/>
                </a:solidFill>
              </a:rPr>
              <a:t>Never</a:t>
            </a:r>
            <a:r>
              <a:rPr lang="en-US" altLang="zh-TW" sz="3900" dirty="0" smtClean="0"/>
              <a:t> have I eaten snake in my life.</a:t>
            </a:r>
            <a:endParaRPr lang="zh-TW" altLang="en-US" sz="3900" dirty="0" smtClean="0"/>
          </a:p>
        </p:txBody>
      </p:sp>
      <p:sp>
        <p:nvSpPr>
          <p:cNvPr id="11" name="文字方塊 10"/>
          <p:cNvSpPr txBox="1"/>
          <p:nvPr/>
        </p:nvSpPr>
        <p:spPr>
          <a:xfrm>
            <a:off x="683568" y="3744615"/>
            <a:ext cx="8362867" cy="764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900" dirty="0" smtClean="0"/>
              <a:t> You should lie </a:t>
            </a:r>
            <a:r>
              <a:rPr lang="en-US" altLang="zh-TW" sz="3900" dirty="0" smtClean="0">
                <a:solidFill>
                  <a:srgbClr val="C00000"/>
                </a:solidFill>
              </a:rPr>
              <a:t>under no circumstances</a:t>
            </a:r>
            <a:r>
              <a:rPr lang="en-US" altLang="zh-TW" sz="3900" dirty="0" smtClean="0"/>
              <a:t>.</a:t>
            </a:r>
            <a:endParaRPr lang="zh-TW" altLang="en-US" sz="3900" dirty="0" smtClean="0"/>
          </a:p>
        </p:txBody>
      </p:sp>
      <p:sp>
        <p:nvSpPr>
          <p:cNvPr id="13" name="弧形向右箭號 12"/>
          <p:cNvSpPr/>
          <p:nvPr/>
        </p:nvSpPr>
        <p:spPr>
          <a:xfrm>
            <a:off x="179512" y="4176663"/>
            <a:ext cx="467544" cy="936104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81133" y="4608711"/>
            <a:ext cx="8145948" cy="764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900" dirty="0" smtClean="0">
                <a:solidFill>
                  <a:srgbClr val="C00000"/>
                </a:solidFill>
              </a:rPr>
              <a:t>Under no circumstances </a:t>
            </a:r>
            <a:r>
              <a:rPr lang="en-US" altLang="zh-TW" sz="3900" dirty="0" smtClean="0"/>
              <a:t>should you lie.</a:t>
            </a:r>
            <a:endParaRPr lang="zh-TW" altLang="en-US" sz="3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7664" y="620688"/>
            <a:ext cx="6264696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zh-TW" dirty="0" smtClean="0"/>
              <a:t>Why do we use Inversion?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2411760" y="2492896"/>
            <a:ext cx="4337278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sz="6000" dirty="0" smtClean="0"/>
              <a:t>to emphasize</a:t>
            </a:r>
            <a:endParaRPr lang="zh-TW" altLang="en-US" sz="60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1907704" y="3933056"/>
            <a:ext cx="5629554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sz="6000" dirty="0" smtClean="0"/>
              <a:t>rhetorical: formal</a:t>
            </a:r>
            <a:endParaRPr lang="zh-TW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Poem: The Golden Cage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-30000" contrast="40000"/>
          </a:blip>
          <a:srcRect/>
          <a:stretch>
            <a:fillRect/>
          </a:stretch>
        </p:blipFill>
        <p:spPr bwMode="auto">
          <a:xfrm>
            <a:off x="1835697" y="1412777"/>
            <a:ext cx="5040560" cy="3380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432048" y="4915034"/>
            <a:ext cx="84604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3600" dirty="0" smtClean="0"/>
              <a:t>❏ "Truly wonderful the mind of a child is."</a:t>
            </a:r>
            <a:br>
              <a:rPr lang="en-US" altLang="zh-TW" sz="3600" dirty="0" smtClean="0"/>
            </a:br>
            <a:r>
              <a:rPr lang="en-US" altLang="zh-TW" sz="3600" dirty="0" smtClean="0"/>
              <a:t>❏ "Always in motion is the future."</a:t>
            </a:r>
            <a:endParaRPr lang="zh-TW" altLang="en-US" sz="3600" dirty="0"/>
          </a:p>
        </p:txBody>
      </p:sp>
      <p:cxnSp>
        <p:nvCxnSpPr>
          <p:cNvPr id="7" name="直線接點 6"/>
          <p:cNvCxnSpPr/>
          <p:nvPr/>
        </p:nvCxnSpPr>
        <p:spPr>
          <a:xfrm>
            <a:off x="2411760" y="1916832"/>
            <a:ext cx="172819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>
            <a:off x="1979712" y="2420888"/>
            <a:ext cx="201622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4211960" y="2420888"/>
            <a:ext cx="244827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2123728" y="3284984"/>
            <a:ext cx="172819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3995936" y="3284984"/>
            <a:ext cx="25922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3347864" y="4221088"/>
            <a:ext cx="129614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71800" y="476672"/>
            <a:ext cx="3672408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zh-TW" dirty="0" smtClean="0"/>
              <a:t>Inversion : V + S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611560" y="1556792"/>
            <a:ext cx="7572842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sz="3600" dirty="0" smtClean="0"/>
              <a:t>2. Never, Seldom, Rarely, Hardly, Barely,</a:t>
            </a:r>
          </a:p>
          <a:p>
            <a:r>
              <a:rPr lang="en-US" altLang="zh-TW" sz="3600" dirty="0" smtClean="0"/>
              <a:t>    Under no circumstances</a:t>
            </a:r>
            <a:endParaRPr lang="zh-TW" altLang="en-US" sz="36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9552" y="2865710"/>
            <a:ext cx="7579832" cy="81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900" dirty="0" smtClean="0"/>
              <a:t> The children </a:t>
            </a:r>
            <a:r>
              <a:rPr lang="en-US" altLang="zh-TW" sz="3900" dirty="0" smtClean="0">
                <a:solidFill>
                  <a:srgbClr val="C00000"/>
                </a:solidFill>
              </a:rPr>
              <a:t>seldom</a:t>
            </a:r>
            <a:r>
              <a:rPr lang="en-US" altLang="zh-TW" sz="3900" dirty="0" smtClean="0"/>
              <a:t> wake up early.</a:t>
            </a:r>
            <a:endParaRPr lang="zh-TW" altLang="en-US" sz="3900" dirty="0" smtClean="0"/>
          </a:p>
        </p:txBody>
      </p:sp>
      <p:sp>
        <p:nvSpPr>
          <p:cNvPr id="8" name="文字方塊 7"/>
          <p:cNvSpPr txBox="1"/>
          <p:nvPr/>
        </p:nvSpPr>
        <p:spPr>
          <a:xfrm>
            <a:off x="683568" y="465313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sz="4500" dirty="0"/>
          </a:p>
        </p:txBody>
      </p:sp>
      <p:sp>
        <p:nvSpPr>
          <p:cNvPr id="9" name="弧形向右箭號 8"/>
          <p:cNvSpPr/>
          <p:nvPr/>
        </p:nvSpPr>
        <p:spPr>
          <a:xfrm>
            <a:off x="107504" y="3284984"/>
            <a:ext cx="467544" cy="936104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83568" y="3645024"/>
            <a:ext cx="7915565" cy="764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900" dirty="0" smtClean="0">
                <a:solidFill>
                  <a:srgbClr val="C00000"/>
                </a:solidFill>
              </a:rPr>
              <a:t>Seldom </a:t>
            </a:r>
            <a:r>
              <a:rPr lang="en-US" altLang="zh-TW" sz="3900" dirty="0" smtClean="0">
                <a:solidFill>
                  <a:srgbClr val="0070C0"/>
                </a:solidFill>
              </a:rPr>
              <a:t>do the children </a:t>
            </a:r>
            <a:r>
              <a:rPr lang="en-US" altLang="zh-TW" sz="3900" dirty="0" smtClean="0"/>
              <a:t>wake up early.</a:t>
            </a:r>
            <a:endParaRPr lang="zh-TW" altLang="en-US" sz="3900" dirty="0" smtClean="0"/>
          </a:p>
        </p:txBody>
      </p:sp>
      <p:sp>
        <p:nvSpPr>
          <p:cNvPr id="11" name="文字方塊 10"/>
          <p:cNvSpPr txBox="1"/>
          <p:nvPr/>
        </p:nvSpPr>
        <p:spPr>
          <a:xfrm>
            <a:off x="683568" y="4653136"/>
            <a:ext cx="7445628" cy="764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900" dirty="0" smtClean="0"/>
              <a:t> People </a:t>
            </a:r>
            <a:r>
              <a:rPr lang="en-US" altLang="zh-TW" sz="3900" dirty="0" smtClean="0">
                <a:solidFill>
                  <a:srgbClr val="C00000"/>
                </a:solidFill>
              </a:rPr>
              <a:t>rarely</a:t>
            </a:r>
            <a:r>
              <a:rPr lang="en-US" altLang="zh-TW" sz="3900" dirty="0" smtClean="0"/>
              <a:t> ate meat in the past.</a:t>
            </a:r>
            <a:endParaRPr lang="zh-TW" altLang="en-US" sz="3900" dirty="0" smtClean="0"/>
          </a:p>
        </p:txBody>
      </p:sp>
      <p:sp>
        <p:nvSpPr>
          <p:cNvPr id="13" name="弧形向右箭號 12"/>
          <p:cNvSpPr/>
          <p:nvPr/>
        </p:nvSpPr>
        <p:spPr>
          <a:xfrm>
            <a:off x="179512" y="5085184"/>
            <a:ext cx="467544" cy="936104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81133" y="5517232"/>
            <a:ext cx="8038739" cy="81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900" dirty="0" smtClean="0">
                <a:solidFill>
                  <a:srgbClr val="C00000"/>
                </a:solidFill>
              </a:rPr>
              <a:t>Rarely </a:t>
            </a:r>
            <a:r>
              <a:rPr lang="en-US" altLang="zh-TW" sz="3900" dirty="0" smtClean="0">
                <a:solidFill>
                  <a:srgbClr val="0070C0"/>
                </a:solidFill>
              </a:rPr>
              <a:t>did people </a:t>
            </a:r>
            <a:r>
              <a:rPr lang="en-US" altLang="zh-TW" sz="3900" dirty="0" smtClean="0"/>
              <a:t>eat meat in the past.</a:t>
            </a:r>
            <a:endParaRPr lang="zh-TW" altLang="en-US" sz="3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71800" y="476672"/>
            <a:ext cx="3672408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zh-TW" dirty="0" smtClean="0"/>
              <a:t>Inversion : V + S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-108520" y="1988840"/>
            <a:ext cx="9639177" cy="6073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000" b="1" dirty="0" smtClean="0"/>
              <a:t> </a:t>
            </a:r>
            <a:r>
              <a:rPr lang="zh-TW" altLang="en-US" sz="3000" b="1" dirty="0" smtClean="0"/>
              <a:t>那些小朋友很少喝可樂，因為他們的媽媽不讓他們喝。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683568" y="465313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sz="4500" dirty="0"/>
          </a:p>
        </p:txBody>
      </p:sp>
      <p:sp>
        <p:nvSpPr>
          <p:cNvPr id="9" name="弧形向右箭號 8"/>
          <p:cNvSpPr/>
          <p:nvPr/>
        </p:nvSpPr>
        <p:spPr>
          <a:xfrm>
            <a:off x="-233772" y="2204864"/>
            <a:ext cx="467544" cy="936104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83568" y="4437112"/>
            <a:ext cx="5022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000" b="1" dirty="0" smtClean="0"/>
              <a:t> </a:t>
            </a:r>
            <a:r>
              <a:rPr lang="zh-TW" altLang="en-US" sz="3000" b="1" dirty="0" smtClean="0"/>
              <a:t>我很難聽到他正在說什麼。</a:t>
            </a:r>
          </a:p>
        </p:txBody>
      </p:sp>
      <p:sp>
        <p:nvSpPr>
          <p:cNvPr id="13" name="弧形向右箭號 12"/>
          <p:cNvSpPr/>
          <p:nvPr/>
        </p:nvSpPr>
        <p:spPr>
          <a:xfrm>
            <a:off x="179512" y="4797152"/>
            <a:ext cx="467544" cy="936104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81133" y="5280766"/>
            <a:ext cx="7301101" cy="764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900" dirty="0" smtClean="0">
                <a:solidFill>
                  <a:srgbClr val="C00000"/>
                </a:solidFill>
              </a:rPr>
              <a:t>Hardly</a:t>
            </a:r>
            <a:r>
              <a:rPr lang="en-US" altLang="zh-TW" sz="3900" dirty="0" smtClean="0"/>
              <a:t> </a:t>
            </a:r>
            <a:r>
              <a:rPr lang="en-US" altLang="zh-TW" sz="3900" dirty="0" smtClean="0">
                <a:solidFill>
                  <a:srgbClr val="0070C0"/>
                </a:solidFill>
              </a:rPr>
              <a:t>can I </a:t>
            </a:r>
            <a:r>
              <a:rPr lang="en-US" altLang="zh-TW" sz="3900" dirty="0" smtClean="0"/>
              <a:t>hear what he is saying.</a:t>
            </a:r>
            <a:endParaRPr lang="zh-TW" altLang="en-US" sz="3900" dirty="0" smtClean="0"/>
          </a:p>
        </p:txBody>
      </p:sp>
      <p:sp>
        <p:nvSpPr>
          <p:cNvPr id="16" name="文字方塊 15"/>
          <p:cNvSpPr txBox="1"/>
          <p:nvPr/>
        </p:nvSpPr>
        <p:spPr>
          <a:xfrm>
            <a:off x="323528" y="2708920"/>
            <a:ext cx="8525988" cy="15327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900" dirty="0" smtClean="0">
                <a:solidFill>
                  <a:srgbClr val="C00000"/>
                </a:solidFill>
              </a:rPr>
              <a:t>Barely </a:t>
            </a:r>
            <a:r>
              <a:rPr lang="en-US" altLang="zh-TW" sz="3900" dirty="0" smtClean="0">
                <a:solidFill>
                  <a:srgbClr val="0070C0"/>
                </a:solidFill>
              </a:rPr>
              <a:t>do the children </a:t>
            </a:r>
            <a:r>
              <a:rPr lang="en-US" altLang="zh-TW" sz="3900" dirty="0" smtClean="0"/>
              <a:t>drink cola because</a:t>
            </a:r>
          </a:p>
          <a:p>
            <a:pPr>
              <a:lnSpc>
                <a:spcPct val="120000"/>
              </a:lnSpc>
            </a:pPr>
            <a:r>
              <a:rPr lang="en-US" altLang="zh-TW" sz="3900" dirty="0" smtClean="0"/>
              <a:t>their mother doesn’t let them do so.</a:t>
            </a:r>
            <a:endParaRPr lang="zh-TW" altLang="en-US" sz="39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71800" y="476672"/>
            <a:ext cx="3672408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zh-TW" dirty="0" smtClean="0"/>
              <a:t>Inversion : V + S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9552" y="2865710"/>
            <a:ext cx="6157455" cy="81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900" dirty="0" smtClean="0"/>
              <a:t> She had seen me. She cried.</a:t>
            </a:r>
            <a:endParaRPr lang="zh-TW" altLang="en-US" sz="3900" dirty="0" smtClean="0"/>
          </a:p>
        </p:txBody>
      </p:sp>
      <p:sp>
        <p:nvSpPr>
          <p:cNvPr id="8" name="文字方塊 7"/>
          <p:cNvSpPr txBox="1"/>
          <p:nvPr/>
        </p:nvSpPr>
        <p:spPr>
          <a:xfrm>
            <a:off x="683568" y="465313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sz="4500" dirty="0"/>
          </a:p>
        </p:txBody>
      </p:sp>
      <p:sp>
        <p:nvSpPr>
          <p:cNvPr id="9" name="弧形向右箭號 8"/>
          <p:cNvSpPr/>
          <p:nvPr/>
        </p:nvSpPr>
        <p:spPr>
          <a:xfrm>
            <a:off x="107504" y="3284984"/>
            <a:ext cx="467544" cy="936104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83568" y="3645024"/>
            <a:ext cx="8554393" cy="764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900" dirty="0" smtClean="0">
                <a:solidFill>
                  <a:srgbClr val="C00000"/>
                </a:solidFill>
              </a:rPr>
              <a:t>Hardly </a:t>
            </a:r>
            <a:r>
              <a:rPr lang="en-US" altLang="zh-TW" sz="3900" dirty="0" smtClean="0">
                <a:solidFill>
                  <a:srgbClr val="0070C0"/>
                </a:solidFill>
              </a:rPr>
              <a:t>had she </a:t>
            </a:r>
            <a:r>
              <a:rPr lang="en-US" altLang="zh-TW" sz="3900" dirty="0" smtClean="0"/>
              <a:t>seen me </a:t>
            </a:r>
            <a:r>
              <a:rPr lang="en-US" altLang="zh-TW" sz="3900" dirty="0" smtClean="0">
                <a:solidFill>
                  <a:srgbClr val="C00000"/>
                </a:solidFill>
              </a:rPr>
              <a:t>before</a:t>
            </a:r>
            <a:r>
              <a:rPr lang="en-US" altLang="zh-TW" sz="3900" dirty="0" smtClean="0"/>
              <a:t> she cried.</a:t>
            </a:r>
            <a:endParaRPr lang="zh-TW" altLang="en-US" sz="3900" dirty="0" smtClean="0"/>
          </a:p>
        </p:txBody>
      </p:sp>
      <p:sp>
        <p:nvSpPr>
          <p:cNvPr id="11" name="文字方塊 10"/>
          <p:cNvSpPr txBox="1"/>
          <p:nvPr/>
        </p:nvSpPr>
        <p:spPr>
          <a:xfrm>
            <a:off x="683568" y="4653136"/>
            <a:ext cx="5614807" cy="81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TW" sz="3900" dirty="0" smtClean="0"/>
              <a:t> I had got home. It rained.</a:t>
            </a:r>
            <a:endParaRPr lang="zh-TW" altLang="en-US" sz="3900" dirty="0" smtClean="0"/>
          </a:p>
        </p:txBody>
      </p:sp>
      <p:sp>
        <p:nvSpPr>
          <p:cNvPr id="13" name="弧形向右箭號 12"/>
          <p:cNvSpPr/>
          <p:nvPr/>
        </p:nvSpPr>
        <p:spPr>
          <a:xfrm>
            <a:off x="179512" y="5085184"/>
            <a:ext cx="467544" cy="936104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81133" y="5517232"/>
            <a:ext cx="7817140" cy="81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900" dirty="0" smtClean="0">
                <a:solidFill>
                  <a:srgbClr val="C00000"/>
                </a:solidFill>
              </a:rPr>
              <a:t>Barely </a:t>
            </a:r>
            <a:r>
              <a:rPr lang="en-US" altLang="zh-TW" sz="3900" dirty="0" smtClean="0">
                <a:solidFill>
                  <a:srgbClr val="0070C0"/>
                </a:solidFill>
              </a:rPr>
              <a:t>had I </a:t>
            </a:r>
            <a:r>
              <a:rPr lang="en-US" altLang="zh-TW" sz="3900" dirty="0" smtClean="0"/>
              <a:t>got home</a:t>
            </a:r>
            <a:r>
              <a:rPr lang="en-US" altLang="zh-TW" sz="3900" dirty="0" smtClean="0">
                <a:solidFill>
                  <a:srgbClr val="C00000"/>
                </a:solidFill>
              </a:rPr>
              <a:t> when </a:t>
            </a:r>
            <a:r>
              <a:rPr lang="en-US" altLang="zh-TW" sz="3900" dirty="0" smtClean="0"/>
              <a:t>it rained.</a:t>
            </a:r>
            <a:endParaRPr lang="zh-TW" altLang="en-US" sz="3900" dirty="0" smtClean="0"/>
          </a:p>
        </p:txBody>
      </p:sp>
      <p:sp>
        <p:nvSpPr>
          <p:cNvPr id="15" name="文字方塊 14"/>
          <p:cNvSpPr txBox="1"/>
          <p:nvPr/>
        </p:nvSpPr>
        <p:spPr>
          <a:xfrm>
            <a:off x="683568" y="1556792"/>
            <a:ext cx="8075096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sz="3600" dirty="0" smtClean="0"/>
              <a:t>3. Hardly, Barely, Scarcely... before/ when, </a:t>
            </a:r>
          </a:p>
          <a:p>
            <a:r>
              <a:rPr lang="en-US" altLang="zh-TW" sz="3600" dirty="0" smtClean="0"/>
              <a:t>    No sooner ... than</a:t>
            </a:r>
            <a:endParaRPr lang="zh-TW" altLang="en-US" sz="36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7092280" y="548680"/>
            <a:ext cx="1640193" cy="5539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sz="3000" dirty="0" smtClean="0"/>
              <a:t>had + pp.</a:t>
            </a:r>
            <a:endParaRPr lang="zh-TW" alt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CCE8C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</TotalTime>
  <Words>738</Words>
  <Application>Microsoft Office PowerPoint</Application>
  <PresentationFormat>如螢幕大小 (4:3)</PresentationFormat>
  <Paragraphs>108</Paragraphs>
  <Slides>19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Office 佈景主題</vt:lpstr>
      <vt:lpstr>Unit 22    Inversion S4 </vt:lpstr>
      <vt:lpstr>What is Inversion?</vt:lpstr>
      <vt:lpstr>Inversion : V + S</vt:lpstr>
      <vt:lpstr>Inversion examples: V + S</vt:lpstr>
      <vt:lpstr>Why do we use Inversion?</vt:lpstr>
      <vt:lpstr>Poem: The Golden Cage</vt:lpstr>
      <vt:lpstr>Inversion : V + S</vt:lpstr>
      <vt:lpstr>Inversion : V + S</vt:lpstr>
      <vt:lpstr>Inversion : V + S</vt:lpstr>
      <vt:lpstr>Inversion : V + S</vt:lpstr>
      <vt:lpstr>Inversion : V + S</vt:lpstr>
      <vt:lpstr>Inversion : V + S</vt:lpstr>
      <vt:lpstr>Inversion : V + S</vt:lpstr>
      <vt:lpstr>Inversion : V + S</vt:lpstr>
      <vt:lpstr>Inversion : V + S</vt:lpstr>
      <vt:lpstr>Inversion : V + S</vt:lpstr>
      <vt:lpstr>Inversion : V + S</vt:lpstr>
      <vt:lpstr>Inversion : V + S</vt:lpstr>
      <vt:lpstr>Inversion : V + 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Inversion</dc:title>
  <dc:creator>TST</dc:creator>
  <cp:lastModifiedBy>TST</cp:lastModifiedBy>
  <cp:revision>43</cp:revision>
  <dcterms:created xsi:type="dcterms:W3CDTF">2017-06-15T08:02:43Z</dcterms:created>
  <dcterms:modified xsi:type="dcterms:W3CDTF">2018-09-12T03:31:01Z</dcterms:modified>
</cp:coreProperties>
</file>