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2"/>
  </p:notesMasterIdLst>
  <p:handoutMasterIdLst>
    <p:handoutMasterId r:id="rId23"/>
  </p:handoutMasterIdLst>
  <p:sldIdLst>
    <p:sldId id="353" r:id="rId2"/>
    <p:sldId id="457" r:id="rId3"/>
    <p:sldId id="486" r:id="rId4"/>
    <p:sldId id="413" r:id="rId5"/>
    <p:sldId id="414" r:id="rId6"/>
    <p:sldId id="421" r:id="rId7"/>
    <p:sldId id="487" r:id="rId8"/>
    <p:sldId id="494" r:id="rId9"/>
    <p:sldId id="495" r:id="rId10"/>
    <p:sldId id="488" r:id="rId11"/>
    <p:sldId id="459" r:id="rId12"/>
    <p:sldId id="489" r:id="rId13"/>
    <p:sldId id="490" r:id="rId14"/>
    <p:sldId id="492" r:id="rId15"/>
    <p:sldId id="496" r:id="rId16"/>
    <p:sldId id="463" r:id="rId17"/>
    <p:sldId id="464" r:id="rId18"/>
    <p:sldId id="493" r:id="rId19"/>
    <p:sldId id="423" r:id="rId20"/>
    <p:sldId id="497" r:id="rId2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3399"/>
    <a:srgbClr val="33CC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0" autoAdjust="0"/>
    <p:restoredTop sz="85899" autoAdjust="0"/>
  </p:normalViewPr>
  <p:slideViewPr>
    <p:cSldViewPr>
      <p:cViewPr varScale="1">
        <p:scale>
          <a:sx n="92" d="100"/>
          <a:sy n="92" d="100"/>
        </p:scale>
        <p:origin x="-16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31C01-27F2-43C4-96AD-FB871688C9E1}" type="datetimeFigureOut">
              <a:rPr lang="zh-TW" altLang="en-US" smtClean="0"/>
              <a:pPr/>
              <a:t>2019/7/3</a:t>
            </a:fld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668B9-18C3-4710-9F8B-2C4E57C1CBA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按一下此處編輯母版文本樣式</a:t>
            </a:r>
            <a:endParaRPr lang="zh-CN" altLang="en-US"/>
          </a:p>
          <a:p>
            <a:pPr lvl="1"/>
            <a:r>
              <a:rPr lang="zh-CN" altLang="en-US"/>
              <a:t>第二級</a:t>
            </a:r>
          </a:p>
          <a:p>
            <a:pPr lvl="2"/>
            <a:r>
              <a:rPr lang="zh-CN" altLang="en-US"/>
              <a:t>第三級</a:t>
            </a:r>
          </a:p>
          <a:p>
            <a:pPr lvl="3"/>
            <a:r>
              <a:rPr lang="zh-CN" altLang="en-US"/>
              <a:t>第四級</a:t>
            </a:r>
          </a:p>
          <a:p>
            <a:pPr lvl="4"/>
            <a:r>
              <a:rPr lang="zh-CN" altLang="en-US"/>
              <a:t>第五級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05F144E-8F72-4896-8F5B-7AB204B5865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1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10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11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毒藥服用得當亦是良藥，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13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14</a:t>
            </a:fld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875982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15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16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17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18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19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5C377-8EE1-4062-8DF5-C12309F80650}" type="slidenum">
              <a:rPr lang="zh-CN" altLang="en-US"/>
              <a:pPr/>
              <a:t>2</a:t>
            </a:fld>
            <a:endParaRPr lang="en-US" altLang="zh-CN" dirty="0"/>
          </a:p>
        </p:txBody>
      </p:sp>
      <p:sp>
        <p:nvSpPr>
          <p:cNvPr id="7270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8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/>
          </a:p>
        </p:txBody>
      </p:sp>
      <p:sp>
        <p:nvSpPr>
          <p:cNvPr id="98308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B9B1B09-0410-4D31-9D09-E712A183E50A}" type="slidenum">
              <a:rPr lang="zh-CN" altLang="en-US" sz="1200">
                <a:latin typeface="Arial" pitchFamily="34" charset="0"/>
                <a:ea typeface="+mn-ea"/>
                <a:cs typeface="Arial" pitchFamily="34" charset="0"/>
              </a:rPr>
              <a:pPr algn="r">
                <a:defRPr/>
              </a:pPr>
              <a:t>2</a:t>
            </a:fld>
            <a:endParaRPr lang="en-US" altLang="zh-CN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3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4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5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6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7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8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5F144E-8F72-4896-8F5B-7AB204B5865E}" type="slidenum">
              <a:rPr lang="zh-CN" altLang="en-US" smtClean="0"/>
              <a:pPr>
                <a:defRPr/>
              </a:pPr>
              <a:t>9</a:t>
            </a:fld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607455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0 w 1000"/>
              <a:gd name="T3" fmla="*/ 0 h 1000"/>
              <a:gd name="T4" fmla="*/ 0 w 1000"/>
              <a:gd name="T5" fmla="*/ 0 h 1000"/>
              <a:gd name="T6" fmla="*/ 0 w 1000"/>
              <a:gd name="T7" fmla="*/ 0 h 1000"/>
              <a:gd name="T8" fmla="*/ 0 w 1000"/>
              <a:gd name="T9" fmla="*/ 0 h 1000"/>
              <a:gd name="T10" fmla="*/ 0 w 1000"/>
              <a:gd name="T11" fmla="*/ 0 h 1000"/>
              <a:gd name="T12" fmla="*/ 3163 w 1000"/>
              <a:gd name="T13" fmla="*/ 3163 h 1000"/>
              <a:gd name="T14" fmla="*/ 18437 w 1000"/>
              <a:gd name="T15" fmla="*/ 18437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zh-TW" altLang="en-US"/>
              <a:t>按一下此處編輯母版標題樣式</a:t>
            </a:r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TW" altLang="en-US"/>
              <a:t>按一下此處編輯母版副標題樣式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BE4FBF-6469-4407-AC4F-3BC972F1616E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9493C-99E7-4414-949D-1640F3FFE39B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D0DC1-A4A8-4A78-87F3-E0A7ECB24A5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5AF10-6857-4D74-BAA3-F2EA9B33ED4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0C07B-D3CD-4AC5-BC24-62A64B3F7C89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DC59-555C-4FD1-8228-34B24EF80F86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E1FFE-456B-4B4D-847F-3B0BDE695E7B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0109-6392-442C-951F-ED029B0D8A1C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198D0-F6A9-4B7B-B849-B3E716D6B858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249C6-1AA0-46BC-9AA8-D6492F3CF7E4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BDCD9-0020-4C6C-9988-02D313EBC9E8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按一下此處編輯母版標題樣式</a:t>
            </a:r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按一下此處編輯母版文本樣式</a:t>
            </a:r>
            <a:endParaRPr lang="zh-CN" altLang="en-US"/>
          </a:p>
          <a:p>
            <a:pPr lvl="1"/>
            <a:r>
              <a:rPr lang="zh-CN" altLang="en-US"/>
              <a:t>第二級</a:t>
            </a:r>
          </a:p>
          <a:p>
            <a:pPr lvl="2"/>
            <a:r>
              <a:rPr lang="zh-CN" altLang="en-US"/>
              <a:t>第三級</a:t>
            </a:r>
          </a:p>
          <a:p>
            <a:pPr lvl="3"/>
            <a:r>
              <a:rPr lang="zh-CN" altLang="en-US"/>
              <a:t>第四級</a:t>
            </a:r>
          </a:p>
          <a:p>
            <a:pPr lvl="4"/>
            <a:r>
              <a:rPr lang="zh-CN" altLang="en-US"/>
              <a:t>第五級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0 w 1000"/>
              <a:gd name="T3" fmla="*/ 0 h 1000"/>
              <a:gd name="T4" fmla="*/ 0 w 1000"/>
              <a:gd name="T5" fmla="*/ 0 h 1000"/>
              <a:gd name="T6" fmla="*/ 0 w 1000"/>
              <a:gd name="T7" fmla="*/ 0 h 1000"/>
              <a:gd name="T8" fmla="*/ 0 w 1000"/>
              <a:gd name="T9" fmla="*/ 0 h 1000"/>
              <a:gd name="T10" fmla="*/ 0 w 1000"/>
              <a:gd name="T11" fmla="*/ 0 h 1000"/>
              <a:gd name="T12" fmla="*/ 3163 w 1000"/>
              <a:gd name="T13" fmla="*/ 3163 h 1000"/>
              <a:gd name="T14" fmla="*/ 18437 w 1000"/>
              <a:gd name="T15" fmla="*/ 18437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2CA3CD3-799C-49D5-8411-B41AC6A8E508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pitchFamily="2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5856" y="1484784"/>
            <a:ext cx="2663825" cy="647700"/>
          </a:xfrm>
        </p:spPr>
        <p:txBody>
          <a:bodyPr/>
          <a:lstStyle/>
          <a:p>
            <a:pPr eaLnBrk="1" hangingPunct="1"/>
            <a:r>
              <a:rPr lang="zh-CN" altLang="en-US" sz="6000" b="1" dirty="0">
                <a:ea typeface="楷体_GB2312" pitchFamily="49" charset="-122"/>
              </a:rPr>
              <a:t>第</a:t>
            </a:r>
            <a:r>
              <a:rPr lang="en-US" altLang="zh-TW" sz="6000" b="1" dirty="0">
                <a:ea typeface="楷体_GB2312" pitchFamily="49" charset="-122"/>
              </a:rPr>
              <a:t>4</a:t>
            </a:r>
            <a:r>
              <a:rPr lang="zh-TW" altLang="en-US" sz="6000" b="1" dirty="0">
                <a:ea typeface="楷体_GB2312" pitchFamily="49" charset="-122"/>
              </a:rPr>
              <a:t>課</a:t>
            </a:r>
            <a:endParaRPr lang="zh-CN" altLang="en-US" sz="6000" b="1" dirty="0">
              <a:ea typeface="楷体_GB2312" pitchFamily="49" charset="-122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3213100"/>
            <a:ext cx="7454900" cy="10795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zh-TW" altLang="en-US" sz="6000" b="1" dirty="0" smtClean="0">
                <a:solidFill>
                  <a:srgbClr val="FF0000"/>
                </a:solidFill>
                <a:latin typeface="Comic Sans MS" pitchFamily="66" charset="0"/>
                <a:ea typeface="楷体_GB2312" pitchFamily="49" charset="-122"/>
              </a:rPr>
              <a:t>成長</a:t>
            </a:r>
            <a:r>
              <a:rPr lang="zh-TW" altLang="en-US" sz="6000" b="1" dirty="0">
                <a:solidFill>
                  <a:srgbClr val="FF0000"/>
                </a:solidFill>
                <a:latin typeface="Comic Sans MS" pitchFamily="66" charset="0"/>
                <a:ea typeface="楷体_GB2312" pitchFamily="49" charset="-122"/>
              </a:rPr>
              <a:t>交叉點</a:t>
            </a:r>
            <a:endParaRPr lang="zh-CN" altLang="en-US" sz="6000" b="1" dirty="0">
              <a:solidFill>
                <a:srgbClr val="FF0000"/>
              </a:solidFill>
              <a:latin typeface="Comic Sans MS" pitchFamily="66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-99392"/>
            <a:ext cx="8001000" cy="1216025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C00000"/>
                </a:solidFill>
              </a:rPr>
              <a:t>二、</a:t>
            </a:r>
            <a:r>
              <a:rPr lang="zh-CN" sz="4000" b="1" dirty="0">
                <a:solidFill>
                  <a:srgbClr val="C00000"/>
                </a:solidFill>
              </a:rPr>
              <a:t>影響青少年健康的主要因素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79738" y="1766888"/>
            <a:ext cx="3367087" cy="3367087"/>
            <a:chOff x="0" y="0"/>
            <a:chExt cx="2121" cy="2121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56" y="358"/>
              <a:ext cx="1859" cy="1440"/>
              <a:chOff x="0" y="0"/>
              <a:chExt cx="1859" cy="1440"/>
            </a:xfrm>
          </p:grpSpPr>
          <p:pic>
            <p:nvPicPr>
              <p:cNvPr id="7173" name="Picture 5" descr="5259282612fa6c3b8b82a140副本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3" y="86"/>
                <a:ext cx="1765" cy="13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74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859" cy="1440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7175" name="Oval 7"/>
            <p:cNvSpPr>
              <a:spLocks noChangeArrowheads="1"/>
            </p:cNvSpPr>
            <p:nvPr/>
          </p:nvSpPr>
          <p:spPr bwMode="auto">
            <a:xfrm>
              <a:off x="0" y="0"/>
              <a:ext cx="2121" cy="2121"/>
            </a:xfrm>
            <a:prstGeom prst="ellipse">
              <a:avLst/>
            </a:prstGeom>
            <a:noFill/>
            <a:ln w="19050" cmpd="sng">
              <a:solidFill>
                <a:srgbClr val="00CC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176" name="Oval 8"/>
            <p:cNvSpPr>
              <a:spLocks noChangeArrowheads="1"/>
            </p:cNvSpPr>
            <p:nvPr/>
          </p:nvSpPr>
          <p:spPr bwMode="auto">
            <a:xfrm>
              <a:off x="88" y="96"/>
              <a:ext cx="1937" cy="1937"/>
            </a:xfrm>
            <a:prstGeom prst="ellipse">
              <a:avLst/>
            </a:prstGeom>
            <a:noFill/>
            <a:ln w="38100" cmpd="sng">
              <a:solidFill>
                <a:srgbClr val="3366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177" name="Text Box 9"/>
            <p:cNvSpPr txBox="1">
              <a:spLocks noChangeArrowheads="1"/>
            </p:cNvSpPr>
            <p:nvPr/>
          </p:nvSpPr>
          <p:spPr bwMode="auto">
            <a:xfrm>
              <a:off x="83" y="684"/>
              <a:ext cx="1984" cy="1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4000" b="1" dirty="0">
                  <a:solidFill>
                    <a:srgbClr val="C00000"/>
                  </a:solidFill>
                </a:rPr>
                <a:t>青少年健康</a:t>
              </a:r>
            </a:p>
            <a:p>
              <a:pPr algn="ctr">
                <a:spcBef>
                  <a:spcPct val="50000"/>
                </a:spcBef>
              </a:pPr>
              <a:r>
                <a:rPr lang="zh-CN" altLang="en-US" sz="4000" b="1" dirty="0">
                  <a:solidFill>
                    <a:srgbClr val="C00000"/>
                  </a:solidFill>
                </a:rPr>
                <a:t>“殺手”</a:t>
              </a:r>
            </a:p>
          </p:txBody>
        </p:sp>
      </p:grpSp>
      <p:sp>
        <p:nvSpPr>
          <p:cNvPr id="7178" name="Line 10"/>
          <p:cNvSpPr>
            <a:spLocks noChangeShapeType="1"/>
          </p:cNvSpPr>
          <p:nvPr/>
        </p:nvSpPr>
        <p:spPr bwMode="auto">
          <a:xfrm rot="3600000">
            <a:off x="6565900" y="2146300"/>
            <a:ext cx="0" cy="812800"/>
          </a:xfrm>
          <a:prstGeom prst="line">
            <a:avLst/>
          </a:prstGeom>
          <a:noFill/>
          <a:ln w="38100" cap="rnd" cmpd="sng">
            <a:solidFill>
              <a:srgbClr val="00CCFF"/>
            </a:solidFill>
            <a:prstDash val="sysDot"/>
            <a:round/>
            <a:headEnd/>
            <a:tailEnd type="oval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rot="7200000">
            <a:off x="6596311" y="4187552"/>
            <a:ext cx="0" cy="812800"/>
          </a:xfrm>
          <a:prstGeom prst="line">
            <a:avLst/>
          </a:prstGeom>
          <a:noFill/>
          <a:ln w="38100" cap="rnd" cmpd="sng">
            <a:solidFill>
              <a:srgbClr val="00CCFF"/>
            </a:solidFill>
            <a:prstDash val="sysDot"/>
            <a:round/>
            <a:headEnd/>
            <a:tailEnd type="oval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rot="18000000">
            <a:off x="2768600" y="2146300"/>
            <a:ext cx="0" cy="812800"/>
          </a:xfrm>
          <a:prstGeom prst="line">
            <a:avLst/>
          </a:prstGeom>
          <a:noFill/>
          <a:ln w="38100" cap="rnd" cmpd="sng">
            <a:solidFill>
              <a:srgbClr val="00CCFF"/>
            </a:solidFill>
            <a:prstDash val="sysDot"/>
            <a:round/>
            <a:headEnd/>
            <a:tailEnd type="oval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rot="14400000">
            <a:off x="2691705" y="4187552"/>
            <a:ext cx="0" cy="812800"/>
          </a:xfrm>
          <a:prstGeom prst="line">
            <a:avLst/>
          </a:prstGeom>
          <a:noFill/>
          <a:ln w="38100" cap="rnd" cmpd="sng">
            <a:solidFill>
              <a:srgbClr val="00CCFF"/>
            </a:solidFill>
            <a:prstDash val="sysDot"/>
            <a:round/>
            <a:headEnd/>
            <a:tailEnd type="oval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 rot="3600000">
            <a:off x="2984500" y="965200"/>
            <a:ext cx="520700" cy="927100"/>
          </a:xfrm>
          <a:prstGeom prst="rightArrow">
            <a:avLst>
              <a:gd name="adj1" fmla="val 50000"/>
              <a:gd name="adj2" fmla="val 39634"/>
            </a:avLst>
          </a:prstGeom>
          <a:gradFill rotWithShape="1">
            <a:gsLst>
              <a:gs pos="0">
                <a:schemeClr val="bg1"/>
              </a:gs>
              <a:gs pos="100000">
                <a:srgbClr val="99CC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 rot="7200000">
            <a:off x="5702300" y="965200"/>
            <a:ext cx="520700" cy="927100"/>
          </a:xfrm>
          <a:prstGeom prst="rightArrow">
            <a:avLst>
              <a:gd name="adj1" fmla="val 50000"/>
              <a:gd name="adj2" fmla="val 39634"/>
            </a:avLst>
          </a:prstGeom>
          <a:gradFill rotWithShape="1">
            <a:gsLst>
              <a:gs pos="0">
                <a:schemeClr val="bg1"/>
              </a:gs>
              <a:gs pos="100000">
                <a:srgbClr val="99CC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 rot="10800000">
            <a:off x="6972300" y="3060700"/>
            <a:ext cx="520700" cy="927100"/>
          </a:xfrm>
          <a:prstGeom prst="rightArrow">
            <a:avLst>
              <a:gd name="adj1" fmla="val 50000"/>
              <a:gd name="adj2" fmla="val 39634"/>
            </a:avLst>
          </a:prstGeom>
          <a:gradFill rotWithShape="1">
            <a:gsLst>
              <a:gs pos="0">
                <a:schemeClr val="bg1"/>
              </a:gs>
              <a:gs pos="100000">
                <a:srgbClr val="99CC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5" name="AutoShape 17"/>
          <p:cNvSpPr>
            <a:spLocks noChangeArrowheads="1"/>
          </p:cNvSpPr>
          <p:nvPr/>
        </p:nvSpPr>
        <p:spPr bwMode="auto">
          <a:xfrm>
            <a:off x="1905000" y="3048000"/>
            <a:ext cx="520700" cy="927100"/>
          </a:xfrm>
          <a:prstGeom prst="rightArrow">
            <a:avLst>
              <a:gd name="adj1" fmla="val 50000"/>
              <a:gd name="adj2" fmla="val 39634"/>
            </a:avLst>
          </a:prstGeom>
          <a:gradFill rotWithShape="1">
            <a:gsLst>
              <a:gs pos="0">
                <a:schemeClr val="bg1"/>
              </a:gs>
              <a:gs pos="100000">
                <a:srgbClr val="99CC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6" name="AutoShape 18"/>
          <p:cNvSpPr>
            <a:spLocks noChangeArrowheads="1"/>
          </p:cNvSpPr>
          <p:nvPr/>
        </p:nvSpPr>
        <p:spPr bwMode="auto">
          <a:xfrm rot="14400000">
            <a:off x="5626100" y="5194300"/>
            <a:ext cx="520700" cy="927100"/>
          </a:xfrm>
          <a:prstGeom prst="rightArrow">
            <a:avLst>
              <a:gd name="adj1" fmla="val 50000"/>
              <a:gd name="adj2" fmla="val 39634"/>
            </a:avLst>
          </a:prstGeom>
          <a:gradFill rotWithShape="1">
            <a:gsLst>
              <a:gs pos="0">
                <a:schemeClr val="bg1"/>
              </a:gs>
              <a:gs pos="100000">
                <a:srgbClr val="99CC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7" name="AutoShape 19"/>
          <p:cNvSpPr>
            <a:spLocks noChangeArrowheads="1"/>
          </p:cNvSpPr>
          <p:nvPr/>
        </p:nvSpPr>
        <p:spPr bwMode="auto">
          <a:xfrm rot="18000000">
            <a:off x="3086100" y="5168900"/>
            <a:ext cx="520700" cy="927100"/>
          </a:xfrm>
          <a:prstGeom prst="rightArrow">
            <a:avLst>
              <a:gd name="adj1" fmla="val 50000"/>
              <a:gd name="adj2" fmla="val 39634"/>
            </a:avLst>
          </a:prstGeom>
          <a:gradFill rotWithShape="1">
            <a:gsLst>
              <a:gs pos="0">
                <a:schemeClr val="bg1"/>
              </a:gs>
              <a:gs pos="100000">
                <a:srgbClr val="99CC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1043608" y="1916832"/>
            <a:ext cx="12827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 dirty="0"/>
              <a:t>吸煙</a:t>
            </a:r>
            <a:endParaRPr lang="zh-CN" altLang="en-US" sz="4000" b="1" dirty="0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6948264" y="1772816"/>
            <a:ext cx="12827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3600" b="1" dirty="0"/>
              <a:t>沉迷網絡</a:t>
            </a:r>
            <a:endParaRPr lang="zh-CN" altLang="en-US" sz="3600" b="1" dirty="0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7092280" y="4653136"/>
            <a:ext cx="12827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3600" b="1" dirty="0"/>
              <a:t>濫用藥物</a:t>
            </a:r>
            <a:endParaRPr lang="zh-CN" altLang="en-US" sz="3600" b="1" dirty="0"/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971600" y="4941168"/>
            <a:ext cx="12827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3600" b="1" dirty="0"/>
              <a:t>酗酒</a:t>
            </a:r>
            <a:endParaRPr lang="zh-CN" altLang="en-US" sz="3600" b="1" dirty="0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rot="18000000">
            <a:off x="2082151" y="3142611"/>
            <a:ext cx="499028" cy="857277"/>
          </a:xfrm>
          <a:prstGeom prst="line">
            <a:avLst/>
          </a:prstGeom>
          <a:noFill/>
          <a:ln w="38100" cap="rnd" cmpd="sng">
            <a:solidFill>
              <a:srgbClr val="00CCFF"/>
            </a:solidFill>
            <a:prstDash val="sysDot"/>
            <a:round/>
            <a:headEnd/>
            <a:tailEnd type="oval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395536" y="2996952"/>
            <a:ext cx="12827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4000" b="1" dirty="0"/>
              <a:t>暴飲暴食</a:t>
            </a:r>
            <a:endParaRPr lang="zh-CN" altLang="en-US" sz="4000" b="1" dirty="0"/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 rot="7200000">
            <a:off x="6660233" y="3284983"/>
            <a:ext cx="432048" cy="748330"/>
          </a:xfrm>
          <a:prstGeom prst="line">
            <a:avLst/>
          </a:prstGeom>
          <a:noFill/>
          <a:ln w="38100" cap="rnd" cmpd="sng">
            <a:solidFill>
              <a:srgbClr val="00CCFF"/>
            </a:solidFill>
            <a:prstDash val="sysDot"/>
            <a:round/>
            <a:headEnd/>
            <a:tailEnd type="oval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7667847" y="3212976"/>
            <a:ext cx="100860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</a:pPr>
            <a:r>
              <a:rPr lang="zh-TW" altLang="en-US" b="1" dirty="0"/>
              <a:t>睡眠</a:t>
            </a:r>
            <a:endParaRPr lang="en-US" altLang="zh-TW" b="1" dirty="0"/>
          </a:p>
          <a:p>
            <a:pPr algn="ctr">
              <a:spcBef>
                <a:spcPts val="0"/>
              </a:spcBef>
            </a:pPr>
            <a:r>
              <a:rPr lang="zh-TW" altLang="en-US" b="1" dirty="0"/>
              <a:t>不足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" grpId="0"/>
      <p:bldP spid="7189" grpId="0"/>
      <p:bldP spid="7190" grpId="0"/>
      <p:bldP spid="7191" grpId="0"/>
      <p:bldP spid="25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0" name="Group 5"/>
          <p:cNvGrpSpPr>
            <a:grpSpLocks/>
          </p:cNvGrpSpPr>
          <p:nvPr/>
        </p:nvGrpSpPr>
        <p:grpSpPr bwMode="auto">
          <a:xfrm>
            <a:off x="539750" y="1771650"/>
            <a:ext cx="7848600" cy="3529013"/>
            <a:chOff x="0" y="0"/>
            <a:chExt cx="5261" cy="2767"/>
          </a:xfrm>
        </p:grpSpPr>
        <p:sp>
          <p:nvSpPr>
            <p:cNvPr id="9222" name="AutoShape 6"/>
            <p:cNvSpPr>
              <a:spLocks noChangeArrowheads="1"/>
            </p:cNvSpPr>
            <p:nvPr/>
          </p:nvSpPr>
          <p:spPr bwMode="auto">
            <a:xfrm>
              <a:off x="0" y="148"/>
              <a:ext cx="5261" cy="261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23" name="AutoShape 7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496" y="30"/>
              <a:ext cx="4269" cy="238"/>
            </a:xfrm>
            <a:prstGeom prst="roundRect">
              <a:avLst>
                <a:gd name="adj" fmla="val 50000"/>
              </a:avLst>
            </a:pr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24" name="AutoShape 8"/>
            <p:cNvSpPr>
              <a:spLocks noChangeArrowheads="1"/>
            </p:cNvSpPr>
            <p:nvPr/>
          </p:nvSpPr>
          <p:spPr bwMode="auto">
            <a:xfrm flipH="1">
              <a:off x="4356" y="90"/>
              <a:ext cx="163" cy="120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25" name="AutoShape 9"/>
            <p:cNvSpPr>
              <a:spLocks noChangeArrowheads="1"/>
            </p:cNvSpPr>
            <p:nvPr/>
          </p:nvSpPr>
          <p:spPr bwMode="auto">
            <a:xfrm flipH="1">
              <a:off x="728" y="90"/>
              <a:ext cx="167" cy="120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2283" y="0"/>
              <a:ext cx="640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endParaRPr lang="zh-CN" altLang="en-US" sz="14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9227" name="Text Box 11">
              <a:hlinkClick r:id="" action="ppaction://hlinkshowjump?jump=nextslide"/>
            </p:cNvPr>
            <p:cNvSpPr txBox="1">
              <a:spLocks noChangeArrowheads="1"/>
            </p:cNvSpPr>
            <p:nvPr/>
          </p:nvSpPr>
          <p:spPr bwMode="auto">
            <a:xfrm>
              <a:off x="45" y="275"/>
              <a:ext cx="5171" cy="1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TW" altLang="en-US" sz="3600" b="1" dirty="0">
                  <a:latin typeface="Comic Sans MS" pitchFamily="66" charset="0"/>
                  <a:ea typeface="楷体_GB2312" pitchFamily="49" charset="-122"/>
                </a:rPr>
                <a:t>小組討論：</a:t>
              </a:r>
              <a:endParaRPr lang="en-US" altLang="zh-TW" sz="3600" b="1" dirty="0">
                <a:latin typeface="Comic Sans MS" pitchFamily="66" charset="0"/>
                <a:ea typeface="楷体_GB2312" pitchFamily="49" charset="-122"/>
              </a:endParaRPr>
            </a:p>
            <a:p>
              <a:pPr>
                <a:lnSpc>
                  <a:spcPct val="130000"/>
                </a:lnSpc>
              </a:pPr>
              <a:endParaRPr lang="en-US" altLang="zh-TW" sz="1600" b="1" dirty="0">
                <a:latin typeface="Comic Sans MS" pitchFamily="66" charset="0"/>
                <a:ea typeface="楷体_GB2312" pitchFamily="49" charset="-122"/>
              </a:endParaRPr>
            </a:p>
            <a:p>
              <a:pPr>
                <a:lnSpc>
                  <a:spcPct val="130000"/>
                </a:lnSpc>
              </a:pPr>
              <a:r>
                <a:rPr lang="zh-TW" altLang="en-US" sz="3600" b="1" dirty="0">
                  <a:latin typeface="Comic Sans MS" pitchFamily="66" charset="0"/>
                  <a:ea typeface="楷体_GB2312" pitchFamily="49" charset="-122"/>
                </a:rPr>
                <a:t>提示：請從</a:t>
              </a:r>
              <a:r>
                <a:rPr lang="zh-TW" altLang="en-US" sz="3600" b="1" dirty="0">
                  <a:solidFill>
                    <a:srgbClr val="0000FF"/>
                  </a:solidFill>
                  <a:latin typeface="Comic Sans MS" pitchFamily="66" charset="0"/>
                  <a:ea typeface="楷体_GB2312" pitchFamily="49" charset="-122"/>
                </a:rPr>
                <a:t>睡眠、情緒、飲食、衛生和運動</a:t>
              </a:r>
              <a:r>
                <a:rPr lang="zh-TW" altLang="en-US" sz="3600" b="1" dirty="0">
                  <a:latin typeface="Comic Sans MS" pitchFamily="66" charset="0"/>
                  <a:ea typeface="楷体_GB2312" pitchFamily="49" charset="-122"/>
                </a:rPr>
                <a:t>五個方面加以分析。</a:t>
              </a:r>
              <a:endParaRPr lang="zh-CN" altLang="en-US" sz="3600" b="1" dirty="0">
                <a:latin typeface="Comic Sans MS" pitchFamily="66" charset="0"/>
                <a:ea typeface="楷体_GB2312" pitchFamily="49" charset="-122"/>
              </a:endParaRPr>
            </a:p>
          </p:txBody>
        </p:sp>
      </p:grpSp>
      <p:sp>
        <p:nvSpPr>
          <p:cNvPr id="9219" name="Rectangle 13"/>
          <p:cNvSpPr>
            <a:spLocks noChangeArrowheads="1"/>
          </p:cNvSpPr>
          <p:nvPr/>
        </p:nvSpPr>
        <p:spPr bwMode="auto">
          <a:xfrm>
            <a:off x="611560" y="620688"/>
            <a:ext cx="8208912" cy="7955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4000" b="1" dirty="0"/>
              <a:t>三、如何降低</a:t>
            </a:r>
            <a:r>
              <a:rPr lang="zh-CN" altLang="zh-TW" sz="4000" b="1" dirty="0"/>
              <a:t>青少年</a:t>
            </a:r>
            <a:r>
              <a:rPr lang="zh-TW" altLang="en-US" sz="4000" b="1" dirty="0"/>
              <a:t>出現</a:t>
            </a:r>
            <a:r>
              <a:rPr lang="zh-CN" altLang="zh-TW" sz="4000" b="1" dirty="0"/>
              <a:t>健康</a:t>
            </a:r>
            <a:r>
              <a:rPr lang="zh-TW" altLang="en-US" sz="4000" b="1" dirty="0"/>
              <a:t>問題</a:t>
            </a:r>
            <a:endParaRPr lang="zh-CN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0" name="Group 5"/>
          <p:cNvGrpSpPr>
            <a:grpSpLocks/>
          </p:cNvGrpSpPr>
          <p:nvPr/>
        </p:nvGrpSpPr>
        <p:grpSpPr bwMode="auto">
          <a:xfrm>
            <a:off x="539750" y="1771650"/>
            <a:ext cx="7848600" cy="4033614"/>
            <a:chOff x="0" y="0"/>
            <a:chExt cx="5261" cy="2767"/>
          </a:xfrm>
        </p:grpSpPr>
        <p:sp>
          <p:nvSpPr>
            <p:cNvPr id="9222" name="AutoShape 6"/>
            <p:cNvSpPr>
              <a:spLocks noChangeArrowheads="1"/>
            </p:cNvSpPr>
            <p:nvPr/>
          </p:nvSpPr>
          <p:spPr bwMode="auto">
            <a:xfrm>
              <a:off x="0" y="148"/>
              <a:ext cx="5261" cy="261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23" name="AutoShape 7">
              <a:hlinkClick r:id="" action="ppaction://hlinkshowjump?jump=nextslide"/>
            </p:cNvPr>
            <p:cNvSpPr>
              <a:spLocks noChangeArrowheads="1"/>
            </p:cNvSpPr>
            <p:nvPr/>
          </p:nvSpPr>
          <p:spPr bwMode="auto">
            <a:xfrm>
              <a:off x="496" y="30"/>
              <a:ext cx="4269" cy="238"/>
            </a:xfrm>
            <a:prstGeom prst="roundRect">
              <a:avLst>
                <a:gd name="adj" fmla="val 50000"/>
              </a:avLst>
            </a:pr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24" name="AutoShape 8"/>
            <p:cNvSpPr>
              <a:spLocks noChangeArrowheads="1"/>
            </p:cNvSpPr>
            <p:nvPr/>
          </p:nvSpPr>
          <p:spPr bwMode="auto">
            <a:xfrm flipH="1">
              <a:off x="4356" y="90"/>
              <a:ext cx="163" cy="120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25" name="AutoShape 9"/>
            <p:cNvSpPr>
              <a:spLocks noChangeArrowheads="1"/>
            </p:cNvSpPr>
            <p:nvPr/>
          </p:nvSpPr>
          <p:spPr bwMode="auto">
            <a:xfrm flipH="1">
              <a:off x="728" y="90"/>
              <a:ext cx="167" cy="120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2283" y="0"/>
              <a:ext cx="640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endParaRPr lang="zh-CN" altLang="en-US" sz="14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9227" name="Text Box 11">
              <a:hlinkClick r:id="" action="ppaction://hlinkshowjump?jump=nextslide"/>
            </p:cNvPr>
            <p:cNvSpPr txBox="1">
              <a:spLocks noChangeArrowheads="1"/>
            </p:cNvSpPr>
            <p:nvPr/>
          </p:nvSpPr>
          <p:spPr bwMode="auto">
            <a:xfrm>
              <a:off x="45" y="275"/>
              <a:ext cx="5171" cy="2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TW" altLang="en-US" sz="3600" b="1" dirty="0">
                  <a:solidFill>
                    <a:srgbClr val="0000FF"/>
                  </a:solidFill>
                  <a:latin typeface="Comic Sans MS" pitchFamily="66" charset="0"/>
                  <a:ea typeface="楷体_GB2312" pitchFamily="49" charset="-122"/>
                </a:rPr>
                <a:t>小組討論：</a:t>
              </a:r>
              <a:endParaRPr lang="en-US" altLang="zh-TW" sz="3600" b="1" dirty="0">
                <a:solidFill>
                  <a:srgbClr val="0000FF"/>
                </a:solidFill>
                <a:latin typeface="Comic Sans MS" pitchFamily="66" charset="0"/>
                <a:ea typeface="楷体_GB2312" pitchFamily="49" charset="-122"/>
              </a:endParaRPr>
            </a:p>
            <a:p>
              <a:pPr>
                <a:lnSpc>
                  <a:spcPct val="130000"/>
                </a:lnSpc>
              </a:pPr>
              <a:endParaRPr lang="en-US" altLang="zh-TW" sz="1600" b="1" dirty="0">
                <a:latin typeface="Comic Sans MS" pitchFamily="66" charset="0"/>
                <a:ea typeface="楷体_GB2312" pitchFamily="49" charset="-122"/>
              </a:endParaRPr>
            </a:p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zh-TW" altLang="en-US" sz="3600" b="1" dirty="0">
                  <a:latin typeface="Comic Sans MS" pitchFamily="66" charset="0"/>
                  <a:ea typeface="楷体_GB2312" pitchFamily="49" charset="-122"/>
                </a:rPr>
                <a:t>身心健康</a:t>
              </a:r>
              <a:endParaRPr lang="en-US" altLang="zh-TW" sz="3600" b="1" dirty="0">
                <a:latin typeface="Comic Sans MS" pitchFamily="66" charset="0"/>
                <a:ea typeface="楷体_GB2312" pitchFamily="49" charset="-122"/>
              </a:endParaRPr>
            </a:p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zh-TW" altLang="en-US" sz="3600" b="1" dirty="0">
                  <a:latin typeface="Comic Sans MS" pitchFamily="66" charset="0"/>
                  <a:ea typeface="楷体_GB2312" pitchFamily="49" charset="-122"/>
                </a:rPr>
                <a:t>家人</a:t>
              </a:r>
              <a:endParaRPr lang="en-US" altLang="zh-TW" sz="3600" b="1" dirty="0">
                <a:latin typeface="Comic Sans MS" pitchFamily="66" charset="0"/>
                <a:ea typeface="楷体_GB2312" pitchFamily="49" charset="-122"/>
              </a:endParaRPr>
            </a:p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zh-TW" altLang="en-US" sz="3600" b="1" dirty="0">
                  <a:latin typeface="Comic Sans MS" pitchFamily="66" charset="0"/>
                  <a:ea typeface="楷体_GB2312" pitchFamily="49" charset="-122"/>
                </a:rPr>
                <a:t>社會</a:t>
              </a:r>
              <a:endParaRPr lang="en-US" altLang="zh-TW" sz="3600" b="1" dirty="0">
                <a:latin typeface="Comic Sans MS" pitchFamily="66" charset="0"/>
                <a:ea typeface="楷体_GB2312" pitchFamily="49" charset="-122"/>
              </a:endParaRPr>
            </a:p>
          </p:txBody>
        </p:sp>
      </p:grpSp>
      <p:sp>
        <p:nvSpPr>
          <p:cNvPr id="9219" name="Rectangle 13"/>
          <p:cNvSpPr>
            <a:spLocks noChangeArrowheads="1"/>
          </p:cNvSpPr>
          <p:nvPr/>
        </p:nvSpPr>
        <p:spPr bwMode="auto">
          <a:xfrm>
            <a:off x="611560" y="620688"/>
            <a:ext cx="8208912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4000" b="1" dirty="0"/>
              <a:t>四、</a:t>
            </a:r>
            <a:r>
              <a:rPr lang="zh-TW" altLang="en-US" sz="4000" b="1" dirty="0" smtClean="0"/>
              <a:t>不良嗜好有何危害</a:t>
            </a:r>
            <a:endParaRPr lang="zh-CN" alt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50934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2CCB231A-0DFA-42E1-915F-36BBE521C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/>
              <a:t>五、什麼是不良嗜好</a:t>
            </a:r>
            <a:r>
              <a:rPr lang="en-US" altLang="zh-TW" sz="4800" b="1" dirty="0">
                <a:solidFill>
                  <a:srgbClr val="0000FF"/>
                </a:solidFill>
              </a:rPr>
              <a:t>(P21)</a:t>
            </a:r>
            <a:endParaRPr lang="zh-HK" altLang="en-US" sz="4800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7BF63046-B1E4-4AC5-8B80-CB4662009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3600" b="1" dirty="0"/>
              <a:t>紅酒文化和嗎啡的臨床應用是否也屬不良嚐好</a:t>
            </a:r>
            <a:r>
              <a:rPr lang="en-US" altLang="zh-TW" sz="3600" b="1" dirty="0"/>
              <a:t>?</a:t>
            </a:r>
          </a:p>
          <a:p>
            <a:pPr>
              <a:lnSpc>
                <a:spcPct val="150000"/>
              </a:lnSpc>
            </a:pPr>
            <a:r>
              <a:rPr lang="zh-TW" altLang="en-US" sz="3600" b="1" dirty="0"/>
              <a:t>普通生活方式和不良嗜好的界限在哪裡</a:t>
            </a:r>
            <a:r>
              <a:rPr lang="en-US" altLang="zh-TW" sz="3600" b="1" dirty="0"/>
              <a:t>?</a:t>
            </a:r>
            <a:endParaRPr lang="zh-HK" altLang="en-US" sz="3600" b="1" dirty="0"/>
          </a:p>
        </p:txBody>
      </p:sp>
      <p:sp>
        <p:nvSpPr>
          <p:cNvPr id="4" name="矩形 3">
            <a:extLst>
              <a:ext uri="{FF2B5EF4-FFF2-40B4-BE49-F238E27FC236}">
                <a16:creationId xmlns="" xmlns:a16="http://schemas.microsoft.com/office/drawing/2014/main" id="{2AF98939-2E15-4735-A7BF-777A3171768B}"/>
              </a:ext>
            </a:extLst>
          </p:cNvPr>
          <p:cNvSpPr/>
          <p:nvPr/>
        </p:nvSpPr>
        <p:spPr>
          <a:xfrm>
            <a:off x="2051720" y="5013176"/>
            <a:ext cx="53303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 smtClean="0">
                <a:solidFill>
                  <a:srgbClr val="0000FF"/>
                </a:solidFill>
              </a:rPr>
              <a:t>嗜之</a:t>
            </a:r>
            <a:r>
              <a:rPr lang="zh-TW" altLang="en-US" sz="4000" b="1" dirty="0">
                <a:solidFill>
                  <a:srgbClr val="0000FF"/>
                </a:solidFill>
              </a:rPr>
              <a:t>有</a:t>
            </a:r>
            <a:r>
              <a:rPr lang="zh-TW" altLang="en-US" sz="4000" b="1" dirty="0">
                <a:solidFill>
                  <a:srgbClr val="FF0000"/>
                </a:solidFill>
              </a:rPr>
              <a:t>度</a:t>
            </a:r>
            <a:r>
              <a:rPr lang="zh-TW" altLang="en-US" sz="4000" b="1" dirty="0">
                <a:solidFill>
                  <a:srgbClr val="0000FF"/>
                </a:solidFill>
              </a:rPr>
              <a:t>，杜絕</a:t>
            </a:r>
            <a:r>
              <a:rPr lang="zh-TW" altLang="en-US" sz="4000" b="1" dirty="0">
                <a:solidFill>
                  <a:srgbClr val="FF0000"/>
                </a:solidFill>
              </a:rPr>
              <a:t>濫</a:t>
            </a:r>
            <a:r>
              <a:rPr lang="zh-TW" altLang="en-US" sz="4000" b="1" dirty="0">
                <a:solidFill>
                  <a:srgbClr val="0000FF"/>
                </a:solidFill>
              </a:rPr>
              <a:t>和</a:t>
            </a:r>
            <a:r>
              <a:rPr lang="zh-TW" altLang="en-US" sz="4000" b="1" dirty="0">
                <a:solidFill>
                  <a:srgbClr val="FF0000"/>
                </a:solidFill>
              </a:rPr>
              <a:t>亂</a:t>
            </a:r>
            <a:endParaRPr lang="zh-HK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320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2CCB231A-0DFA-42E1-915F-36BBE521C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/>
              <a:t>五、什麼是不良嗜好</a:t>
            </a:r>
            <a:r>
              <a:rPr lang="en-US" altLang="zh-TW" sz="4800" b="1" dirty="0">
                <a:solidFill>
                  <a:srgbClr val="0000FF"/>
                </a:solidFill>
              </a:rPr>
              <a:t>(P21)</a:t>
            </a:r>
            <a:endParaRPr lang="zh-HK" altLang="en-US" sz="4800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7BF63046-B1E4-4AC5-8B80-CB4662009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3600" b="1" dirty="0"/>
              <a:t>對</a:t>
            </a:r>
            <a:r>
              <a:rPr lang="zh-CN" altLang="en-US" sz="3600" b="1" dirty="0">
                <a:solidFill>
                  <a:srgbClr val="0000FF"/>
                </a:solidFill>
              </a:rPr>
              <a:t>自己</a:t>
            </a:r>
            <a:r>
              <a:rPr lang="zh-TW" altLang="en-US" sz="3600" b="1" dirty="0">
                <a:solidFill>
                  <a:srgbClr val="0000FF"/>
                </a:solidFill>
              </a:rPr>
              <a:t>、</a:t>
            </a:r>
            <a:r>
              <a:rPr lang="zh-CN" altLang="en-US" sz="3600" b="1" dirty="0">
                <a:solidFill>
                  <a:srgbClr val="0000FF"/>
                </a:solidFill>
              </a:rPr>
              <a:t>他</a:t>
            </a:r>
            <a:r>
              <a:rPr lang="zh-TW" altLang="en-US" sz="3600" b="1" dirty="0">
                <a:solidFill>
                  <a:srgbClr val="0000FF"/>
                </a:solidFill>
              </a:rPr>
              <a:t>人或社會</a:t>
            </a:r>
            <a:r>
              <a:rPr lang="zh-TW" altLang="en-US" sz="3600" b="1" dirty="0"/>
              <a:t>產生不良影響</a:t>
            </a:r>
            <a:r>
              <a:rPr lang="zh-CN" altLang="en-US" sz="3600" b="1" dirty="0"/>
              <a:t>的</a:t>
            </a:r>
            <a:r>
              <a:rPr lang="zh-CN" altLang="en-US" sz="3600" b="1" dirty="0">
                <a:solidFill>
                  <a:srgbClr val="0000FF"/>
                </a:solidFill>
              </a:rPr>
              <a:t>個人</a:t>
            </a:r>
            <a:r>
              <a:rPr lang="zh-TW" altLang="en-US" sz="3600" b="1" dirty="0">
                <a:solidFill>
                  <a:srgbClr val="0000FF"/>
                </a:solidFill>
              </a:rPr>
              <a:t>行為或</a:t>
            </a:r>
            <a:r>
              <a:rPr lang="zh-CN" altLang="en-US" sz="3600" b="1" dirty="0">
                <a:solidFill>
                  <a:srgbClr val="0000FF"/>
                </a:solidFill>
              </a:rPr>
              <a:t>習慣</a:t>
            </a:r>
            <a:r>
              <a:rPr lang="zh-CN" altLang="en-US" sz="3600" b="1" dirty="0"/>
              <a:t>。如抽煙，酗酒，暴力，沉迷網遊，賭博，吸毒，黃毒等等</a:t>
            </a:r>
            <a:r>
              <a:rPr lang="zh-TW" altLang="en-US" sz="3600" b="1" dirty="0"/>
              <a:t>都</a:t>
            </a:r>
            <a:r>
              <a:rPr lang="zh-CN" altLang="en-US" sz="3600" b="1" dirty="0"/>
              <a:t>是不良嗜好，應該下決心戒除。</a:t>
            </a:r>
            <a:endParaRPr lang="zh-HK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95187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AA1C247E-708B-480D-A081-B55886568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88640"/>
            <a:ext cx="8001000" cy="1216025"/>
          </a:xfrm>
        </p:spPr>
        <p:txBody>
          <a:bodyPr/>
          <a:lstStyle/>
          <a:p>
            <a:r>
              <a:rPr lang="zh-TW" altLang="en-US" sz="4400" b="1" dirty="0"/>
              <a:t>澳門特區政府修改禁毒法法案</a:t>
            </a:r>
            <a:endParaRPr lang="zh-HK" altLang="en-US" sz="44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57909C6B-5ABD-4AEA-A595-AED0E8015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898104"/>
            <a:ext cx="8001000" cy="4267200"/>
          </a:xfrm>
        </p:spPr>
        <p:txBody>
          <a:bodyPr/>
          <a:lstStyle/>
          <a:p>
            <a:r>
              <a:rPr lang="zh-TW" altLang="en-US" sz="3600" b="1" dirty="0" smtClean="0"/>
              <a:t>根據</a:t>
            </a:r>
            <a:r>
              <a:rPr lang="en-US" altLang="zh-TW" sz="3600" b="1" dirty="0" smtClean="0"/>
              <a:t>《</a:t>
            </a:r>
            <a:r>
              <a:rPr lang="zh-TW" altLang="en-US" sz="3600" b="1" dirty="0" smtClean="0"/>
              <a:t>禁止</a:t>
            </a:r>
            <a:r>
              <a:rPr lang="zh-TW" altLang="en-US" sz="3600" b="1" dirty="0"/>
              <a:t>不法生產、販賣和吸食麻醉藥品及精神</a:t>
            </a:r>
            <a:r>
              <a:rPr lang="zh-TW" altLang="en-US" sz="3600" b="1" dirty="0" smtClean="0"/>
              <a:t>藥物</a:t>
            </a:r>
            <a:r>
              <a:rPr lang="en-US" altLang="zh-TW" sz="3600" b="1" dirty="0" smtClean="0"/>
              <a:t>》</a:t>
            </a:r>
            <a:r>
              <a:rPr lang="zh-TW" altLang="en-US" sz="3600" b="1" dirty="0" smtClean="0"/>
              <a:t>，</a:t>
            </a:r>
            <a:r>
              <a:rPr lang="zh-TW" altLang="en-US" sz="3600" b="1" dirty="0"/>
              <a:t>澳門販毒罪的最低刑罰從</a:t>
            </a:r>
            <a:r>
              <a:rPr lang="en-US" altLang="zh-TW" sz="3600" b="1" u="sng" dirty="0">
                <a:solidFill>
                  <a:srgbClr val="0000FF"/>
                </a:solidFill>
              </a:rPr>
              <a:t>3</a:t>
            </a:r>
            <a:r>
              <a:rPr lang="zh-TW" altLang="en-US" sz="3600" b="1" u="sng" dirty="0">
                <a:solidFill>
                  <a:srgbClr val="0000FF"/>
                </a:solidFill>
              </a:rPr>
              <a:t>年提升至</a:t>
            </a:r>
            <a:r>
              <a:rPr lang="en-US" altLang="zh-TW" sz="3600" b="1" u="sng" dirty="0">
                <a:solidFill>
                  <a:srgbClr val="0000FF"/>
                </a:solidFill>
              </a:rPr>
              <a:t>5</a:t>
            </a:r>
            <a:r>
              <a:rPr lang="zh-TW" altLang="en-US" sz="3600" b="1" u="sng" dirty="0">
                <a:solidFill>
                  <a:srgbClr val="0000FF"/>
                </a:solidFill>
              </a:rPr>
              <a:t>年</a:t>
            </a:r>
            <a:r>
              <a:rPr lang="zh-TW" altLang="en-US" sz="3600" b="1" dirty="0"/>
              <a:t>，吸毒罪刑罰也相對提高。</a:t>
            </a:r>
            <a:endParaRPr lang="zh-HK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50314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919808"/>
            <a:ext cx="7835900" cy="51816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CN" altLang="zh-CN" sz="4000" b="1" dirty="0">
                <a:latin typeface="黑体" pitchFamily="2" charset="-122"/>
                <a:ea typeface="黑体" pitchFamily="2" charset="-122"/>
              </a:rPr>
              <a:t>(</a:t>
            </a:r>
            <a:r>
              <a:rPr lang="zh-CN" altLang="en-US" sz="4000" b="1" dirty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zh-CN" sz="4000" b="1" dirty="0">
                <a:latin typeface="黑体" pitchFamily="2" charset="-122"/>
                <a:ea typeface="黑体" pitchFamily="2" charset="-122"/>
              </a:rPr>
              <a:t>)</a:t>
            </a:r>
            <a:r>
              <a:rPr lang="en-US" altLang="zh-CN" sz="40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en-US" sz="4000" b="1" dirty="0">
                <a:latin typeface="黑体" pitchFamily="2" charset="-122"/>
                <a:ea typeface="黑体" pitchFamily="2" charset="-122"/>
              </a:rPr>
              <a:t>吸煙有害健康</a:t>
            </a:r>
            <a:endParaRPr lang="en-US" altLang="zh-TW" sz="4000" b="1" dirty="0">
              <a:latin typeface="黑体" pitchFamily="2" charset="-122"/>
              <a:ea typeface="黑体" pitchFamily="2" charset="-122"/>
            </a:endParaRPr>
          </a:p>
          <a:p>
            <a:pPr algn="just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CN" altLang="zh-CN" sz="4000" b="1" dirty="0">
                <a:latin typeface="黑体" pitchFamily="2" charset="-122"/>
                <a:ea typeface="黑体" pitchFamily="2" charset="-122"/>
              </a:rPr>
              <a:t>(</a:t>
            </a:r>
            <a:r>
              <a:rPr lang="zh-CN" altLang="en-US" sz="4000" b="1" dirty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zh-CN" sz="4000" b="1">
                <a:latin typeface="黑体" pitchFamily="2" charset="-122"/>
                <a:ea typeface="黑体" pitchFamily="2" charset="-122"/>
              </a:rPr>
              <a:t>)</a:t>
            </a:r>
            <a:r>
              <a:rPr lang="en-US" altLang="zh-CN" sz="4000" b="1"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en-US" sz="4000" b="1" smtClean="0">
                <a:latin typeface="黑体" pitchFamily="2" charset="-122"/>
                <a:ea typeface="黑体" pitchFamily="2" charset="-122"/>
              </a:rPr>
              <a:t>賭博結果不確定</a:t>
            </a:r>
            <a:endParaRPr lang="en-US" altLang="zh-TW" sz="4000" b="1" dirty="0">
              <a:latin typeface="黑体" pitchFamily="2" charset="-122"/>
              <a:ea typeface="黑体" pitchFamily="2" charset="-122"/>
            </a:endParaRPr>
          </a:p>
          <a:p>
            <a:pPr algn="just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CN" altLang="zh-CN" sz="4000" b="1" dirty="0">
                <a:latin typeface="黑体" pitchFamily="2" charset="-122"/>
                <a:ea typeface="黑体" pitchFamily="2" charset="-122"/>
              </a:rPr>
              <a:t>(</a:t>
            </a:r>
            <a:r>
              <a:rPr lang="zh-CN" altLang="en-US" sz="4000" b="1" dirty="0"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zh-CN" sz="4000" b="1" dirty="0">
                <a:latin typeface="黑体" pitchFamily="2" charset="-122"/>
                <a:ea typeface="黑体" pitchFamily="2" charset="-122"/>
              </a:rPr>
              <a:t>)</a:t>
            </a:r>
            <a:r>
              <a:rPr lang="en-US" altLang="zh-CN" sz="40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en-US" sz="4000" b="1" dirty="0">
                <a:latin typeface="黑体" pitchFamily="2" charset="-122"/>
                <a:ea typeface="黑体" pitchFamily="2" charset="-122"/>
              </a:rPr>
              <a:t>吸毒破壞身體機能</a:t>
            </a:r>
            <a:endParaRPr lang="en-US" altLang="zh-TW" sz="4000" b="1" dirty="0">
              <a:latin typeface="黑体" pitchFamily="2" charset="-122"/>
              <a:ea typeface="黑体" pitchFamily="2" charset="-122"/>
            </a:endParaRPr>
          </a:p>
          <a:p>
            <a:pPr algn="just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zh-CN" altLang="zh-CN" sz="4000" b="1" dirty="0">
                <a:latin typeface="黑体" pitchFamily="2" charset="-122"/>
                <a:ea typeface="黑体" pitchFamily="2" charset="-122"/>
              </a:rPr>
              <a:t>(</a:t>
            </a:r>
            <a:r>
              <a:rPr lang="zh-CN" altLang="en-US" sz="4000" b="1" dirty="0"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zh-CN" sz="4000" b="1" dirty="0">
                <a:latin typeface="黑体" pitchFamily="2" charset="-122"/>
                <a:ea typeface="黑体" pitchFamily="2" charset="-122"/>
              </a:rPr>
              <a:t>)</a:t>
            </a:r>
            <a:r>
              <a:rPr lang="en-US" altLang="zh-CN" sz="4000" b="1" dirty="0">
                <a:latin typeface="黑体" pitchFamily="2" charset="-122"/>
                <a:ea typeface="黑体" pitchFamily="2" charset="-122"/>
              </a:rPr>
              <a:t> </a:t>
            </a:r>
            <a:r>
              <a:rPr lang="zh-TW" altLang="en-US" sz="4000" b="1" dirty="0">
                <a:latin typeface="黑体" pitchFamily="2" charset="-122"/>
                <a:ea typeface="黑体" pitchFamily="2" charset="-122"/>
              </a:rPr>
              <a:t>未成年人不宜飲酒</a:t>
            </a:r>
            <a:endParaRPr lang="zh-CN" altLang="en-US" sz="4000" b="1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="" xmlns:a16="http://schemas.microsoft.com/office/drawing/2014/main" id="{66E0A8B3-A3C7-442A-B760-651574D18414}"/>
              </a:ext>
            </a:extLst>
          </p:cNvPr>
          <p:cNvSpPr/>
          <p:nvPr/>
        </p:nvSpPr>
        <p:spPr>
          <a:xfrm>
            <a:off x="683568" y="692696"/>
            <a:ext cx="42771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b="1" dirty="0">
                <a:solidFill>
                  <a:srgbClr val="0000FF"/>
                </a:solidFill>
              </a:rPr>
              <a:t>謊言還是真相</a:t>
            </a:r>
            <a:r>
              <a:rPr lang="en-US" altLang="zh-TW" sz="4800" b="1" dirty="0">
                <a:solidFill>
                  <a:srgbClr val="0000FF"/>
                </a:solidFill>
              </a:rPr>
              <a:t>?</a:t>
            </a:r>
            <a:endParaRPr lang="zh-HK" altLang="en-US" sz="4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44624"/>
            <a:ext cx="8001000" cy="1216025"/>
          </a:xfrm>
        </p:spPr>
        <p:txBody>
          <a:bodyPr/>
          <a:lstStyle/>
          <a:p>
            <a:pPr eaLnBrk="1" hangingPunct="1"/>
            <a:r>
              <a:rPr lang="zh-TW" altLang="en-US" sz="4400" b="1" dirty="0">
                <a:solidFill>
                  <a:srgbClr val="C00000"/>
                </a:solidFill>
                <a:ea typeface="楷体_GB2312" pitchFamily="49" charset="-122"/>
              </a:rPr>
              <a:t>小組討論</a:t>
            </a:r>
            <a:r>
              <a:rPr lang="en-US" altLang="zh-TW" sz="4400" b="1" dirty="0">
                <a:solidFill>
                  <a:srgbClr val="0000FF"/>
                </a:solidFill>
                <a:ea typeface="楷体_GB2312" pitchFamily="49" charset="-122"/>
              </a:rPr>
              <a:t>(P22</a:t>
            </a:r>
            <a:r>
              <a:rPr lang="zh-TW" altLang="en-US" sz="4400" b="1" dirty="0">
                <a:solidFill>
                  <a:srgbClr val="0000FF"/>
                </a:solidFill>
                <a:ea typeface="楷体_GB2312" pitchFamily="49" charset="-122"/>
              </a:rPr>
              <a:t>材料</a:t>
            </a:r>
            <a:r>
              <a:rPr lang="en-US" altLang="zh-TW" sz="4400" b="1" dirty="0">
                <a:solidFill>
                  <a:srgbClr val="0000FF"/>
                </a:solidFill>
                <a:ea typeface="楷体_GB2312" pitchFamily="49" charset="-122"/>
              </a:rPr>
              <a:t>)</a:t>
            </a:r>
            <a:endParaRPr lang="zh-CN" altLang="en-US" sz="4400" b="1" dirty="0">
              <a:solidFill>
                <a:srgbClr val="0000FF"/>
              </a:solidFill>
              <a:ea typeface="楷体_GB2312" pitchFamily="49" charset="-122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3600" b="1" dirty="0"/>
              <a:t>(1)</a:t>
            </a:r>
            <a:r>
              <a:rPr lang="zh-TW" altLang="en-US" sz="3600" b="1" dirty="0"/>
              <a:t>為何青少年容易被假像所蒙蔽，走上不歸路</a:t>
            </a:r>
            <a:r>
              <a:rPr lang="en-US" altLang="zh-TW" sz="3600" b="1" dirty="0"/>
              <a:t>?</a:t>
            </a:r>
            <a:endParaRPr lang="zh-CN" altLang="en-US" sz="3600" b="1" dirty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3600" b="1" dirty="0"/>
              <a:t>(2)</a:t>
            </a:r>
            <a:r>
              <a:rPr lang="zh-TW" altLang="en-US" sz="3600" b="1" dirty="0">
                <a:solidFill>
                  <a:schemeClr val="tx2"/>
                </a:solidFill>
              </a:rPr>
              <a:t>日常生活中，如果聽到類似的傳聞，你會作何反應</a:t>
            </a:r>
            <a:r>
              <a:rPr lang="en-US" altLang="zh-TW" sz="3600" b="1" dirty="0">
                <a:solidFill>
                  <a:schemeClr val="tx2"/>
                </a:solidFill>
              </a:rPr>
              <a:t>?</a:t>
            </a:r>
            <a:endParaRPr lang="zh-CN" altLang="en-US" sz="3600" b="1" dirty="0">
              <a:solidFill>
                <a:srgbClr val="33CC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E6D6AFC8-06C9-4C18-9E6F-6FA86430F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304800"/>
            <a:ext cx="8173789" cy="1216025"/>
          </a:xfrm>
        </p:spPr>
        <p:txBody>
          <a:bodyPr/>
          <a:lstStyle/>
          <a:p>
            <a:r>
              <a:rPr lang="zh-TW" altLang="en-US" sz="4400" b="1" dirty="0" smtClean="0">
                <a:solidFill>
                  <a:srgbClr val="0000FF"/>
                </a:solidFill>
              </a:rPr>
              <a:t>六、學會對不良嗜好說</a:t>
            </a:r>
            <a:r>
              <a:rPr lang="en-US" altLang="zh-TW" sz="4400" b="1" dirty="0" smtClean="0">
                <a:solidFill>
                  <a:srgbClr val="FF0000"/>
                </a:solidFill>
              </a:rPr>
              <a:t>『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</a:t>
            </a:r>
            <a:r>
              <a:rPr lang="en-US" altLang="zh-TW" sz="4400" b="1" dirty="0" smtClean="0">
                <a:solidFill>
                  <a:srgbClr val="FF0000"/>
                </a:solidFill>
              </a:rPr>
              <a:t>』</a:t>
            </a:r>
            <a:endParaRPr lang="zh-HK" alt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A90D6736-A38D-46EE-83A7-BCACE3ADE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4000" b="1" dirty="0"/>
              <a:t>樹立終身學習的理念</a:t>
            </a:r>
            <a:endParaRPr lang="en-US" altLang="zh-TW" sz="4000" b="1" dirty="0"/>
          </a:p>
          <a:p>
            <a:pPr>
              <a:lnSpc>
                <a:spcPct val="150000"/>
              </a:lnSpc>
            </a:pPr>
            <a:r>
              <a:rPr lang="zh-TW" altLang="en-US" sz="4000" b="1" dirty="0"/>
              <a:t>提高辨別是非的能力</a:t>
            </a:r>
            <a:endParaRPr lang="en-US" altLang="zh-TW" sz="4000" b="1" dirty="0"/>
          </a:p>
          <a:p>
            <a:pPr>
              <a:lnSpc>
                <a:spcPct val="150000"/>
              </a:lnSpc>
            </a:pPr>
            <a:r>
              <a:rPr lang="zh-TW" altLang="en-US" sz="4000" b="1" dirty="0"/>
              <a:t>謹慎擇友和交友</a:t>
            </a:r>
            <a:endParaRPr lang="zh-HK" alt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227621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188640"/>
            <a:ext cx="8001000" cy="1216025"/>
          </a:xfrm>
        </p:spPr>
        <p:txBody>
          <a:bodyPr/>
          <a:lstStyle/>
          <a:p>
            <a:pPr eaLnBrk="1" hangingPunct="1"/>
            <a:r>
              <a:rPr lang="zh-TW" altLang="en-US" sz="4800" b="1" dirty="0">
                <a:solidFill>
                  <a:srgbClr val="C00000"/>
                </a:solidFill>
                <a:ea typeface="楷体_GB2312" pitchFamily="49" charset="-122"/>
              </a:rPr>
              <a:t>七</a:t>
            </a:r>
            <a:r>
              <a:rPr lang="zh-TW" altLang="en-US" sz="4800" b="1" dirty="0" smtClean="0">
                <a:solidFill>
                  <a:srgbClr val="C00000"/>
                </a:solidFill>
                <a:ea typeface="楷体_GB2312" pitchFamily="49" charset="-122"/>
              </a:rPr>
              <a:t>、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學會拒絕</a:t>
            </a:r>
            <a:r>
              <a:rPr lang="zh-TW" altLang="en-US" sz="4800" b="1" dirty="0" smtClean="0">
                <a:solidFill>
                  <a:srgbClr val="C00000"/>
                </a:solidFill>
                <a:ea typeface="楷体_GB2312" pitchFamily="49" charset="-122"/>
              </a:rPr>
              <a:t>不良誘惑</a:t>
            </a:r>
            <a:endParaRPr lang="zh-CN" altLang="en-US" sz="4800" b="1" dirty="0">
              <a:solidFill>
                <a:srgbClr val="C00000"/>
              </a:solidFill>
              <a:ea typeface="楷体_GB2312" pitchFamily="49" charset="-122"/>
            </a:endParaRP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466725" y="1827213"/>
            <a:ext cx="8353425" cy="4265612"/>
            <a:chOff x="0" y="0"/>
            <a:chExt cx="5216" cy="2828"/>
          </a:xfrm>
        </p:grpSpPr>
        <p:grpSp>
          <p:nvGrpSpPr>
            <p:cNvPr id="12292" name="Group 4"/>
            <p:cNvGrpSpPr>
              <a:grpSpLocks/>
            </p:cNvGrpSpPr>
            <p:nvPr/>
          </p:nvGrpSpPr>
          <p:grpSpPr bwMode="auto">
            <a:xfrm>
              <a:off x="0" y="0"/>
              <a:ext cx="5216" cy="2828"/>
              <a:chOff x="0" y="0"/>
              <a:chExt cx="5216" cy="2828"/>
            </a:xfrm>
          </p:grpSpPr>
          <p:sp>
            <p:nvSpPr>
              <p:cNvPr id="12294" name="AutoShape 5"/>
              <p:cNvSpPr>
                <a:spLocks noChangeArrowheads="1"/>
              </p:cNvSpPr>
              <p:nvPr/>
            </p:nvSpPr>
            <p:spPr bwMode="auto">
              <a:xfrm>
                <a:off x="0" y="152"/>
                <a:ext cx="5216" cy="2676"/>
              </a:xfrm>
              <a:prstGeom prst="roundRect">
                <a:avLst>
                  <a:gd name="adj" fmla="val 4690"/>
                </a:avLst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95" name="AutoShape 6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491" y="31"/>
                <a:ext cx="4234" cy="243"/>
              </a:xfrm>
              <a:prstGeom prst="roundRect">
                <a:avLst>
                  <a:gd name="adj" fmla="val 50000"/>
                </a:avLst>
              </a:prstGeom>
              <a:solidFill>
                <a:srgbClr val="FF99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96" name="AutoShape 7"/>
              <p:cNvSpPr>
                <a:spLocks noChangeArrowheads="1"/>
              </p:cNvSpPr>
              <p:nvPr/>
            </p:nvSpPr>
            <p:spPr bwMode="auto">
              <a:xfrm flipH="1">
                <a:off x="4318" y="91"/>
                <a:ext cx="162" cy="123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97" name="AutoShape 8"/>
              <p:cNvSpPr>
                <a:spLocks noChangeArrowheads="1"/>
              </p:cNvSpPr>
              <p:nvPr/>
            </p:nvSpPr>
            <p:spPr bwMode="auto">
              <a:xfrm flipH="1">
                <a:off x="721" y="91"/>
                <a:ext cx="167" cy="123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98" name="Text Box 9"/>
              <p:cNvSpPr txBox="1">
                <a:spLocks noChangeArrowheads="1"/>
              </p:cNvSpPr>
              <p:nvPr/>
            </p:nvSpPr>
            <p:spPr bwMode="auto">
              <a:xfrm>
                <a:off x="2328" y="0"/>
                <a:ext cx="500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endParaRPr lang="zh-CN" altLang="en-US" sz="140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12299" name="Text Box 10">
                <a:hlinkClick r:id="" action="ppaction://hlinkshowjump?jump=nextslide"/>
              </p:cNvPr>
              <p:cNvSpPr txBox="1">
                <a:spLocks noChangeArrowheads="1"/>
              </p:cNvSpPr>
              <p:nvPr/>
            </p:nvSpPr>
            <p:spPr bwMode="auto">
              <a:xfrm>
                <a:off x="46" y="285"/>
                <a:ext cx="5139" cy="9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ct val="150000"/>
                  </a:lnSpc>
                </a:pPr>
                <a:r>
                  <a:rPr lang="zh-TW" altLang="en-US" sz="4000" b="1" dirty="0">
                    <a:latin typeface="Comic Sans MS" pitchFamily="66" charset="0"/>
                    <a:ea typeface="楷体_GB2312" pitchFamily="49" charset="-122"/>
                  </a:rPr>
                  <a:t>小組討論：遠離不良嗜好的方法</a:t>
                </a:r>
                <a:endParaRPr lang="en-US" altLang="zh-TW" sz="4000" b="1" dirty="0">
                  <a:latin typeface="Comic Sans MS" pitchFamily="66" charset="0"/>
                  <a:ea typeface="楷体_GB2312" pitchFamily="49" charset="-122"/>
                </a:endParaRPr>
              </a:p>
              <a:p>
                <a:pPr eaLnBrk="0" hangingPunct="0">
                  <a:lnSpc>
                    <a:spcPct val="110000"/>
                  </a:lnSpc>
                </a:pPr>
                <a:endParaRPr lang="zh-CN" altLang="en-US" sz="2400" b="1" dirty="0">
                  <a:latin typeface="Comic Sans MS" pitchFamily="66" charset="0"/>
                  <a:ea typeface="楷体_GB2312" pitchFamily="49" charset="-122"/>
                </a:endParaRPr>
              </a:p>
            </p:txBody>
          </p:sp>
        </p:grpSp>
        <p:sp>
          <p:nvSpPr>
            <p:cNvPr id="12293" name="Text Box 11"/>
            <p:cNvSpPr txBox="1">
              <a:spLocks noChangeArrowheads="1"/>
            </p:cNvSpPr>
            <p:nvPr/>
          </p:nvSpPr>
          <p:spPr bwMode="auto">
            <a:xfrm>
              <a:off x="1147" y="1353"/>
              <a:ext cx="1305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zh-CN" altLang="en-US" sz="2000" b="1">
                <a:latin typeface="Arial" charset="0"/>
              </a:endParaRPr>
            </a:p>
          </p:txBody>
        </p:sp>
      </p:grpSp>
      <p:sp>
        <p:nvSpPr>
          <p:cNvPr id="2" name="矩形 1">
            <a:extLst>
              <a:ext uri="{FF2B5EF4-FFF2-40B4-BE49-F238E27FC236}">
                <a16:creationId xmlns="" xmlns:a16="http://schemas.microsoft.com/office/drawing/2014/main" id="{6ACB9DC3-3080-4A68-A61E-EEB37FC31E10}"/>
              </a:ext>
            </a:extLst>
          </p:cNvPr>
          <p:cNvSpPr/>
          <p:nvPr/>
        </p:nvSpPr>
        <p:spPr>
          <a:xfrm>
            <a:off x="758707" y="3283438"/>
            <a:ext cx="3889206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zh-TW" altLang="en-US" sz="3600" b="1" dirty="0">
                <a:solidFill>
                  <a:srgbClr val="0000FF"/>
                </a:solidFill>
                <a:latin typeface="Comic Sans MS" pitchFamily="66" charset="0"/>
              </a:rPr>
              <a:t>培養良好興趣</a:t>
            </a:r>
            <a:endParaRPr lang="en-US" altLang="zh-TW" sz="3600" b="1" dirty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TW" altLang="en-US" sz="3600" b="1" dirty="0">
                <a:solidFill>
                  <a:srgbClr val="0000FF"/>
                </a:solidFill>
                <a:latin typeface="Comic Sans MS" pitchFamily="66" charset="0"/>
              </a:rPr>
              <a:t>尋求親友</a:t>
            </a:r>
            <a:r>
              <a:rPr lang="zh-TW" altLang="en-US" sz="3600" b="1" dirty="0" smtClean="0">
                <a:solidFill>
                  <a:srgbClr val="0000FF"/>
                </a:solidFill>
                <a:latin typeface="Comic Sans MS" pitchFamily="66" charset="0"/>
              </a:rPr>
              <a:t>幫助</a:t>
            </a:r>
            <a:endParaRPr lang="en-US" altLang="zh-TW" sz="3600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TW" altLang="en-US" sz="3600" b="1" dirty="0" smtClean="0">
                <a:solidFill>
                  <a:srgbClr val="0000FF"/>
                </a:solidFill>
                <a:latin typeface="Comic Sans MS" pitchFamily="66" charset="0"/>
              </a:rPr>
              <a:t>用知識破解迷思</a:t>
            </a:r>
            <a:endParaRPr lang="en-US" altLang="zh-TW" sz="3600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TW" altLang="en-US" sz="3600" b="1" dirty="0" smtClean="0">
                <a:solidFill>
                  <a:srgbClr val="0000FF"/>
                </a:solidFill>
                <a:latin typeface="Comic Sans MS" pitchFamily="66" charset="0"/>
              </a:rPr>
              <a:t>尋求社會支援</a:t>
            </a:r>
            <a:endParaRPr lang="en-US" altLang="zh-TW" sz="3600" b="1" dirty="0">
              <a:solidFill>
                <a:srgbClr val="0000FF"/>
              </a:solidFill>
              <a:latin typeface="Comic Sans MS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zh-HK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12"/>
          <p:cNvSpPr>
            <a:spLocks noChangeArrowheads="1"/>
          </p:cNvSpPr>
          <p:nvPr/>
        </p:nvSpPr>
        <p:spPr bwMode="gray">
          <a:xfrm>
            <a:off x="3286125" y="1988840"/>
            <a:ext cx="5000625" cy="998413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CN" altLang="en-US" sz="1800">
              <a:latin typeface="Arial" charset="0"/>
            </a:endParaRPr>
          </a:p>
        </p:txBody>
      </p:sp>
      <p:sp>
        <p:nvSpPr>
          <p:cNvPr id="11267" name="AutoShape 17"/>
          <p:cNvSpPr>
            <a:spLocks noChangeArrowheads="1"/>
          </p:cNvSpPr>
          <p:nvPr/>
        </p:nvSpPr>
        <p:spPr bwMode="gray">
          <a:xfrm>
            <a:off x="3286125" y="3429000"/>
            <a:ext cx="5000625" cy="1071562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CN" altLang="en-US" sz="1800">
              <a:latin typeface="Arial" charset="0"/>
            </a:endParaRPr>
          </a:p>
        </p:txBody>
      </p:sp>
      <p:sp>
        <p:nvSpPr>
          <p:cNvPr id="11268" name="AutoShape 19"/>
          <p:cNvSpPr>
            <a:spLocks noChangeArrowheads="1"/>
          </p:cNvSpPr>
          <p:nvPr/>
        </p:nvSpPr>
        <p:spPr bwMode="gray">
          <a:xfrm>
            <a:off x="3357563" y="4941168"/>
            <a:ext cx="4929187" cy="1144588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CN" altLang="en-US" sz="1800">
              <a:latin typeface="Arial" charset="0"/>
            </a:endParaRPr>
          </a:p>
        </p:txBody>
      </p:sp>
      <p:sp>
        <p:nvSpPr>
          <p:cNvPr id="11269" name="Text Box 18"/>
          <p:cNvSpPr txBox="1">
            <a:spLocks noChangeArrowheads="1"/>
          </p:cNvSpPr>
          <p:nvPr/>
        </p:nvSpPr>
        <p:spPr bwMode="gray">
          <a:xfrm>
            <a:off x="4094163" y="3949700"/>
            <a:ext cx="3602037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sz="16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270" name="AutoShape 21"/>
          <p:cNvSpPr>
            <a:spLocks noChangeArrowheads="1"/>
          </p:cNvSpPr>
          <p:nvPr/>
        </p:nvSpPr>
        <p:spPr bwMode="white">
          <a:xfrm>
            <a:off x="2643188" y="2571750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1800">
              <a:latin typeface="Arial" charset="0"/>
            </a:endParaRPr>
          </a:p>
        </p:txBody>
      </p:sp>
      <p:sp>
        <p:nvSpPr>
          <p:cNvPr id="11271" name="AutoShape 22"/>
          <p:cNvSpPr>
            <a:spLocks noChangeArrowheads="1"/>
          </p:cNvSpPr>
          <p:nvPr/>
        </p:nvSpPr>
        <p:spPr bwMode="white">
          <a:xfrm>
            <a:off x="2643188" y="4071938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1800">
              <a:latin typeface="Arial" charset="0"/>
            </a:endParaRPr>
          </a:p>
        </p:txBody>
      </p:sp>
      <p:sp>
        <p:nvSpPr>
          <p:cNvPr id="11272" name="AutoShape 23"/>
          <p:cNvSpPr>
            <a:spLocks noChangeArrowheads="1"/>
          </p:cNvSpPr>
          <p:nvPr/>
        </p:nvSpPr>
        <p:spPr bwMode="white">
          <a:xfrm>
            <a:off x="2714625" y="5429250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 sz="1800">
              <a:latin typeface="Arial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15616" y="5013176"/>
            <a:ext cx="1209675" cy="941388"/>
            <a:chOff x="471" y="272"/>
            <a:chExt cx="1161" cy="1539"/>
          </a:xfrm>
        </p:grpSpPr>
        <p:sp>
          <p:nvSpPr>
            <p:cNvPr id="5145" name="Oval 4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E5EBD5"/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800">
                <a:latin typeface="Arial" charset="0"/>
              </a:endParaRPr>
            </a:p>
          </p:txBody>
        </p:sp>
        <p:sp>
          <p:nvSpPr>
            <p:cNvPr id="22533" name="AutoShape 5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sz="1800">
                <a:latin typeface="Arial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143000" y="3429000"/>
            <a:ext cx="1209675" cy="1042988"/>
            <a:chOff x="471" y="272"/>
            <a:chExt cx="1161" cy="1539"/>
          </a:xfrm>
        </p:grpSpPr>
        <p:sp>
          <p:nvSpPr>
            <p:cNvPr id="5143" name="Oval 7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E5EBD5"/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800">
                <a:latin typeface="Arial" charset="0"/>
              </a:endParaRPr>
            </a:p>
          </p:txBody>
        </p:sp>
        <p:sp>
          <p:nvSpPr>
            <p:cNvPr id="22536" name="AutoShape 8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>
                    <a:alpha val="50000"/>
                  </a:schemeClr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sz="1800">
                <a:latin typeface="Arial" pitchFamily="34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115455" y="1988840"/>
            <a:ext cx="1306574" cy="985837"/>
            <a:chOff x="376" y="272"/>
            <a:chExt cx="1254" cy="1539"/>
          </a:xfrm>
        </p:grpSpPr>
        <p:sp>
          <p:nvSpPr>
            <p:cNvPr id="5141" name="Oval 10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E5EBD5"/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800">
                <a:latin typeface="Arial" charset="0"/>
              </a:endParaRPr>
            </a:p>
          </p:txBody>
        </p:sp>
        <p:sp>
          <p:nvSpPr>
            <p:cNvPr id="22539" name="AutoShape 11"/>
            <p:cNvSpPr>
              <a:spLocks noChangeArrowheads="1"/>
            </p:cNvSpPr>
            <p:nvPr/>
          </p:nvSpPr>
          <p:spPr bwMode="ltGray">
            <a:xfrm>
              <a:off x="376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 sz="1800">
                <a:latin typeface="Arial" pitchFamily="34" charset="0"/>
              </a:endParaRPr>
            </a:p>
          </p:txBody>
        </p:sp>
      </p:grpSp>
      <p:sp>
        <p:nvSpPr>
          <p:cNvPr id="11277" name="Text Box 13"/>
          <p:cNvSpPr txBox="1">
            <a:spLocks noChangeArrowheads="1"/>
          </p:cNvSpPr>
          <p:nvPr/>
        </p:nvSpPr>
        <p:spPr bwMode="black">
          <a:xfrm>
            <a:off x="1301750" y="2822575"/>
            <a:ext cx="21288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000" b="1" dirty="0">
                <a:solidFill>
                  <a:srgbClr val="FFFFFF"/>
                </a:solidFill>
                <a:latin typeface="Arial" charset="0"/>
              </a:rPr>
              <a:t>  </a:t>
            </a:r>
            <a:endParaRPr lang="en-US" altLang="zh-CN" sz="20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133" name="TextBox 24"/>
          <p:cNvSpPr txBox="1">
            <a:spLocks noChangeArrowheads="1"/>
          </p:cNvSpPr>
          <p:nvPr/>
        </p:nvSpPr>
        <p:spPr bwMode="auto">
          <a:xfrm>
            <a:off x="3357563" y="2204864"/>
            <a:ext cx="542925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charset="0"/>
                <a:ea typeface="黑体" pitchFamily="2" charset="-122"/>
              </a:rPr>
              <a:t>掌握健康</a:t>
            </a:r>
            <a:r>
              <a:rPr lang="zh-TW" altLang="en-US" sz="2800" b="1" dirty="0">
                <a:latin typeface="Arial" charset="0"/>
                <a:ea typeface="黑体" pitchFamily="2" charset="-122"/>
              </a:rPr>
              <a:t>定義，樹立健康的意識</a:t>
            </a:r>
            <a:endParaRPr lang="en-US" altLang="zh-CN" sz="2800" b="1" dirty="0">
              <a:latin typeface="Arial" charset="0"/>
              <a:ea typeface="黑体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Arial" charset="0"/>
                <a:ea typeface="黑体" pitchFamily="2" charset="-122"/>
              </a:rPr>
              <a:t> </a:t>
            </a:r>
            <a:endParaRPr lang="zh-CN" altLang="en-US" sz="1800" dirty="0">
              <a:latin typeface="Arial" charset="0"/>
            </a:endParaRPr>
          </a:p>
        </p:txBody>
      </p:sp>
      <p:sp>
        <p:nvSpPr>
          <p:cNvPr id="5134" name="TextBox 25"/>
          <p:cNvSpPr txBox="1">
            <a:spLocks noChangeArrowheads="1"/>
          </p:cNvSpPr>
          <p:nvPr/>
        </p:nvSpPr>
        <p:spPr bwMode="auto">
          <a:xfrm>
            <a:off x="8643938" y="57150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 sz="1800">
              <a:latin typeface="Arial" charset="0"/>
            </a:endParaRPr>
          </a:p>
        </p:txBody>
      </p:sp>
      <p:sp>
        <p:nvSpPr>
          <p:cNvPr id="11280" name="TextBox 26"/>
          <p:cNvSpPr txBox="1">
            <a:spLocks noChangeArrowheads="1"/>
          </p:cNvSpPr>
          <p:nvPr/>
        </p:nvSpPr>
        <p:spPr bwMode="auto">
          <a:xfrm>
            <a:off x="3429000" y="3501008"/>
            <a:ext cx="50006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 dirty="0" smtClean="0">
                <a:latin typeface="Arial" charset="0"/>
              </a:rPr>
              <a:t>了解</a:t>
            </a:r>
            <a:r>
              <a:rPr lang="zh-TW" altLang="en-US" sz="2800" b="1" dirty="0">
                <a:latin typeface="Arial" charset="0"/>
              </a:rPr>
              <a:t>不良嗜好的危害，自覺抵制不良嗜好</a:t>
            </a:r>
            <a:endParaRPr lang="zh-CN" altLang="en-US" sz="2800" b="1" dirty="0">
              <a:latin typeface="Arial" charset="0"/>
            </a:endParaRPr>
          </a:p>
        </p:txBody>
      </p:sp>
      <p:sp>
        <p:nvSpPr>
          <p:cNvPr id="11281" name="TextBox 27"/>
          <p:cNvSpPr txBox="1">
            <a:spLocks noChangeArrowheads="1"/>
          </p:cNvSpPr>
          <p:nvPr/>
        </p:nvSpPr>
        <p:spPr bwMode="auto">
          <a:xfrm>
            <a:off x="3429000" y="5085184"/>
            <a:ext cx="49291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800" b="1" dirty="0">
                <a:latin typeface="黑体" pitchFamily="2" charset="-122"/>
                <a:ea typeface="黑体" pitchFamily="2" charset="-122"/>
              </a:rPr>
              <a:t>學會用恰當的方式</a:t>
            </a:r>
            <a:r>
              <a:rPr lang="zh-TW" altLang="en-US" sz="2800" b="1" dirty="0" smtClean="0">
                <a:latin typeface="黑体" pitchFamily="2" charset="-122"/>
                <a:ea typeface="黑体" pitchFamily="2" charset="-122"/>
              </a:rPr>
              <a:t>拒絕他人</a:t>
            </a:r>
            <a:r>
              <a:rPr lang="zh-TW" altLang="en-US" sz="2800" b="1" dirty="0">
                <a:latin typeface="黑体" pitchFamily="2" charset="-122"/>
                <a:ea typeface="黑体" pitchFamily="2" charset="-122"/>
              </a:rPr>
              <a:t>不合理要求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1282" name="TextBox 28"/>
          <p:cNvSpPr txBox="1">
            <a:spLocks noChangeArrowheads="1"/>
          </p:cNvSpPr>
          <p:nvPr/>
        </p:nvSpPr>
        <p:spPr bwMode="auto">
          <a:xfrm>
            <a:off x="1571625" y="2348880"/>
            <a:ext cx="714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chemeClr val="bg2"/>
                </a:solidFill>
                <a:latin typeface="Arial" charset="0"/>
              </a:rPr>
              <a:t>1</a:t>
            </a:r>
            <a:endParaRPr lang="zh-CN" altLang="en-US" sz="28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1283" name="TextBox 29"/>
          <p:cNvSpPr txBox="1">
            <a:spLocks noChangeArrowheads="1"/>
          </p:cNvSpPr>
          <p:nvPr/>
        </p:nvSpPr>
        <p:spPr bwMode="auto">
          <a:xfrm>
            <a:off x="1547664" y="3861048"/>
            <a:ext cx="642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chemeClr val="bg2"/>
                </a:solidFill>
                <a:latin typeface="Arial" charset="0"/>
              </a:rPr>
              <a:t>2</a:t>
            </a:r>
            <a:endParaRPr lang="zh-CN" altLang="en-US" sz="28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1284" name="TextBox 30"/>
          <p:cNvSpPr txBox="1">
            <a:spLocks noChangeArrowheads="1"/>
          </p:cNvSpPr>
          <p:nvPr/>
        </p:nvSpPr>
        <p:spPr bwMode="auto">
          <a:xfrm>
            <a:off x="1547664" y="5373216"/>
            <a:ext cx="928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chemeClr val="bg2"/>
                </a:solidFill>
                <a:latin typeface="Arial" charset="0"/>
              </a:rPr>
              <a:t>3</a:t>
            </a:r>
            <a:endParaRPr lang="zh-CN" altLang="en-US" sz="2800" b="1" dirty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2656854" y="500042"/>
            <a:ext cx="364333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</a:rPr>
              <a:t>主要內容</a:t>
            </a:r>
            <a:endParaRPr lang="zh-CN" alt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7" grpId="0" animBg="1"/>
      <p:bldP spid="11268" grpId="0" animBg="1"/>
      <p:bldP spid="11269" grpId="0"/>
      <p:bldP spid="11270" grpId="0" animBg="1"/>
      <p:bldP spid="11271" grpId="0" animBg="1"/>
      <p:bldP spid="11272" grpId="0" animBg="1"/>
      <p:bldP spid="11277" grpId="0"/>
      <p:bldP spid="5133" grpId="0"/>
      <p:bldP spid="11280" grpId="0"/>
      <p:bldP spid="11281" grpId="0"/>
      <p:bldP spid="11282" grpId="0"/>
      <p:bldP spid="11283" grpId="0"/>
      <p:bldP spid="1128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800" b="1" dirty="0" smtClean="0">
                <a:solidFill>
                  <a:srgbClr val="0000FF"/>
                </a:solidFill>
              </a:rPr>
              <a:t>本課小結</a:t>
            </a:r>
            <a:endParaRPr lang="zh-TW" altLang="en-US" sz="4800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3600" b="1" dirty="0" smtClean="0"/>
              <a:t>健康的定義</a:t>
            </a:r>
            <a:endParaRPr lang="en-US" altLang="zh-TW" sz="3600" b="1" dirty="0" smtClean="0"/>
          </a:p>
          <a:p>
            <a:pPr>
              <a:lnSpc>
                <a:spcPct val="150000"/>
              </a:lnSpc>
            </a:pPr>
            <a:r>
              <a:rPr lang="zh-TW" altLang="en-US" sz="3600" b="1" dirty="0" smtClean="0"/>
              <a:t>影響健康的因素</a:t>
            </a:r>
            <a:endParaRPr lang="en-US" altLang="zh-TW" sz="3600" b="1" dirty="0" smtClean="0"/>
          </a:p>
          <a:p>
            <a:pPr>
              <a:lnSpc>
                <a:spcPct val="150000"/>
              </a:lnSpc>
            </a:pPr>
            <a:r>
              <a:rPr lang="zh-TW" altLang="en-US" sz="3600" b="1" dirty="0" smtClean="0"/>
              <a:t>了解不良嗜好的定義及其危害</a:t>
            </a:r>
            <a:endParaRPr lang="en-US" altLang="zh-TW" sz="3600" b="1" dirty="0" smtClean="0"/>
          </a:p>
          <a:p>
            <a:pPr>
              <a:lnSpc>
                <a:spcPct val="150000"/>
              </a:lnSpc>
            </a:pPr>
            <a:r>
              <a:rPr lang="zh-TW" altLang="en-US" sz="3600" b="1" dirty="0" smtClean="0"/>
              <a:t>學會拒絕不良誘惑</a:t>
            </a:r>
            <a:endParaRPr lang="en-US" altLang="zh-TW" sz="3600" b="1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1344613" y="1955800"/>
            <a:ext cx="7150100" cy="0"/>
          </a:xfrm>
          <a:prstGeom prst="line">
            <a:avLst/>
          </a:prstGeom>
          <a:noFill/>
          <a:ln w="9525" cmpd="sng">
            <a:solidFill>
              <a:srgbClr val="FFCC66"/>
            </a:solidFill>
            <a:prstDash val="dash"/>
            <a:round/>
            <a:headEnd/>
            <a:tailEnd type="oval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333500" y="2052638"/>
            <a:ext cx="7150100" cy="0"/>
          </a:xfrm>
          <a:prstGeom prst="line">
            <a:avLst/>
          </a:prstGeom>
          <a:noFill/>
          <a:ln w="9525" cmpd="sng">
            <a:solidFill>
              <a:srgbClr val="99CC00"/>
            </a:solidFill>
            <a:prstDash val="lgDashDotDot"/>
            <a:round/>
            <a:headEnd/>
            <a:tailEnd type="oval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74675" y="44624"/>
            <a:ext cx="8001000" cy="121602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TW" altLang="en-US" sz="4800" b="1" dirty="0">
                <a:solidFill>
                  <a:srgbClr val="FF0000"/>
                </a:solidFill>
              </a:rPr>
              <a:t>中國青少年健康現狀</a:t>
            </a:r>
            <a:endParaRPr lang="zh-CN" altLang="en-US" sz="4800" b="1" dirty="0">
              <a:solidFill>
                <a:srgbClr val="FF0000"/>
              </a:solidFill>
            </a:endParaRPr>
          </a:p>
        </p:txBody>
      </p:sp>
      <p:pic>
        <p:nvPicPr>
          <p:cNvPr id="5125" name="Picture 5" descr="5259282612fa6c3b8b82a1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550" y="2493963"/>
            <a:ext cx="1487488" cy="173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339752" y="2645097"/>
            <a:ext cx="419100" cy="423863"/>
            <a:chOff x="0" y="0"/>
            <a:chExt cx="264" cy="267"/>
          </a:xfrm>
        </p:grpSpPr>
        <p:sp>
          <p:nvSpPr>
            <p:cNvPr id="5127" name="Oval 7"/>
            <p:cNvSpPr>
              <a:spLocks noChangeArrowheads="1"/>
            </p:cNvSpPr>
            <p:nvPr/>
          </p:nvSpPr>
          <p:spPr bwMode="auto">
            <a:xfrm>
              <a:off x="0" y="0"/>
              <a:ext cx="264" cy="26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9050" cap="rnd" cmpd="sng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32" y="17"/>
              <a:ext cx="17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1</a:t>
              </a:r>
            </a:p>
          </p:txBody>
        </p:sp>
      </p:grp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2882900" y="3322638"/>
            <a:ext cx="4838700" cy="42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987824" y="2636912"/>
            <a:ext cx="56886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 dirty="0"/>
              <a:t>作為中國未來和希望的青少年健康狀況令人擔憂。</a:t>
            </a:r>
            <a:endParaRPr lang="en-US" sz="2000" b="1" dirty="0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352700" y="3581202"/>
            <a:ext cx="419100" cy="423862"/>
            <a:chOff x="0" y="0"/>
            <a:chExt cx="264" cy="267"/>
          </a:xfrm>
        </p:grpSpPr>
        <p:sp>
          <p:nvSpPr>
            <p:cNvPr id="5132" name="Oval 12"/>
            <p:cNvSpPr>
              <a:spLocks noChangeArrowheads="1"/>
            </p:cNvSpPr>
            <p:nvPr/>
          </p:nvSpPr>
          <p:spPr bwMode="auto">
            <a:xfrm>
              <a:off x="0" y="0"/>
              <a:ext cx="264" cy="26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9050" cap="rnd" cmpd="sng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32" y="17"/>
              <a:ext cx="17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2</a:t>
              </a:r>
            </a:p>
          </p:txBody>
        </p:sp>
      </p:grp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2930525" y="4286250"/>
            <a:ext cx="4838700" cy="428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987824" y="3441194"/>
            <a:ext cx="58326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 dirty="0" smtClean="0"/>
              <a:t>僅以北京為例，北京市</a:t>
            </a:r>
            <a:r>
              <a:rPr lang="en-US" sz="2000" b="1" dirty="0" smtClean="0"/>
              <a:t>15.1%</a:t>
            </a:r>
            <a:r>
              <a:rPr lang="zh-TW" altLang="en-US" sz="2000" b="1" dirty="0" smtClean="0"/>
              <a:t>的學生每天的鍛煉時間未達到</a:t>
            </a:r>
            <a:r>
              <a:rPr lang="en-US" sz="2000" b="1" dirty="0" smtClean="0"/>
              <a:t>1</a:t>
            </a:r>
            <a:r>
              <a:rPr lang="zh-TW" altLang="en-US" sz="2000" b="1" dirty="0" smtClean="0"/>
              <a:t>小時，青少年肥胖率目前居全國最高。</a:t>
            </a:r>
            <a:endParaRPr lang="en-US" sz="2000" b="1" dirty="0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339752" y="4509120"/>
            <a:ext cx="419100" cy="423862"/>
            <a:chOff x="0" y="0"/>
            <a:chExt cx="264" cy="267"/>
          </a:xfrm>
        </p:grpSpPr>
        <p:sp>
          <p:nvSpPr>
            <p:cNvPr id="5137" name="Oval 17"/>
            <p:cNvSpPr>
              <a:spLocks noChangeArrowheads="1"/>
            </p:cNvSpPr>
            <p:nvPr/>
          </p:nvSpPr>
          <p:spPr bwMode="auto">
            <a:xfrm>
              <a:off x="0" y="0"/>
              <a:ext cx="264" cy="26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9050" cap="rnd" cmpd="sng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38" name="Text Box 18"/>
            <p:cNvSpPr txBox="1">
              <a:spLocks noChangeArrowheads="1"/>
            </p:cNvSpPr>
            <p:nvPr/>
          </p:nvSpPr>
          <p:spPr bwMode="auto">
            <a:xfrm>
              <a:off x="32" y="17"/>
              <a:ext cx="17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3</a:t>
              </a:r>
            </a:p>
          </p:txBody>
        </p:sp>
      </p:grp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2771775" y="6403975"/>
            <a:ext cx="4838700" cy="428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2987824" y="4437112"/>
            <a:ext cx="57606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 dirty="0"/>
              <a:t>據統計</a:t>
            </a:r>
            <a:r>
              <a:rPr lang="zh-TW" altLang="en-US" sz="2000" b="1" dirty="0" smtClean="0"/>
              <a:t>，北京</a:t>
            </a:r>
            <a:r>
              <a:rPr lang="en-US" sz="2000" b="1" dirty="0" smtClean="0"/>
              <a:t>2-18</a:t>
            </a:r>
            <a:r>
              <a:rPr lang="zh-TW" altLang="en-US" sz="2000" b="1" dirty="0"/>
              <a:t>歲兒童及青少年肥胖率接近</a:t>
            </a:r>
            <a:r>
              <a:rPr lang="en-US" sz="2000" b="1" dirty="0"/>
              <a:t>10%</a:t>
            </a:r>
            <a:r>
              <a:rPr lang="zh-CN" altLang="en-US" sz="2000" b="1" dirty="0"/>
              <a:t>，肥胖青少年中有</a:t>
            </a:r>
            <a:r>
              <a:rPr lang="en-US" sz="2000" b="1" dirty="0"/>
              <a:t>10%</a:t>
            </a:r>
            <a:r>
              <a:rPr lang="zh-TW" altLang="en-US" sz="2000" b="1" dirty="0"/>
              <a:t>被發現患有脂肪肝。</a:t>
            </a:r>
            <a:endParaRPr lang="zh-CN" altLang="en-US" sz="2000" b="1" dirty="0"/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2339752" y="5416550"/>
            <a:ext cx="419100" cy="423863"/>
            <a:chOff x="0" y="0"/>
            <a:chExt cx="264" cy="267"/>
          </a:xfrm>
        </p:grpSpPr>
        <p:sp>
          <p:nvSpPr>
            <p:cNvPr id="5142" name="Oval 22"/>
            <p:cNvSpPr>
              <a:spLocks noChangeArrowheads="1"/>
            </p:cNvSpPr>
            <p:nvPr/>
          </p:nvSpPr>
          <p:spPr bwMode="auto">
            <a:xfrm>
              <a:off x="0" y="0"/>
              <a:ext cx="264" cy="26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9050" cap="rnd" cmpd="sng">
              <a:solidFill>
                <a:schemeClr val="folHlink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43" name="Text Box 23"/>
            <p:cNvSpPr txBox="1">
              <a:spLocks noChangeArrowheads="1"/>
            </p:cNvSpPr>
            <p:nvPr/>
          </p:nvSpPr>
          <p:spPr bwMode="auto">
            <a:xfrm>
              <a:off x="32" y="17"/>
              <a:ext cx="17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4</a:t>
              </a:r>
            </a:p>
          </p:txBody>
        </p:sp>
      </p:grp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2833688" y="5380038"/>
            <a:ext cx="4838700" cy="42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2987824" y="5385410"/>
            <a:ext cx="59046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 b="1" dirty="0"/>
              <a:t>目前，青壯年“未老先衰”，青少年體質素質呈下降趨勢的問題，應當受到國民的重視。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/>
      <p:bldP spid="5140" grpId="0"/>
      <p:bldP spid="51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55650" y="1700213"/>
            <a:ext cx="5976938" cy="4033837"/>
            <a:chOff x="0" y="0"/>
            <a:chExt cx="1536" cy="2113"/>
          </a:xfrm>
        </p:grpSpPr>
        <p:grpSp>
          <p:nvGrpSpPr>
            <p:cNvPr id="6156" name="Group 4"/>
            <p:cNvGrpSpPr>
              <a:grpSpLocks/>
            </p:cNvGrpSpPr>
            <p:nvPr/>
          </p:nvGrpSpPr>
          <p:grpSpPr bwMode="auto">
            <a:xfrm>
              <a:off x="0" y="0"/>
              <a:ext cx="1536" cy="2113"/>
              <a:chOff x="0" y="0"/>
              <a:chExt cx="1446" cy="2101"/>
            </a:xfrm>
          </p:grpSpPr>
          <p:sp>
            <p:nvSpPr>
              <p:cNvPr id="6158" name="AutoShape 5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1446" cy="1988"/>
              </a:xfrm>
              <a:prstGeom prst="roundRect">
                <a:avLst>
                  <a:gd name="adj" fmla="val 4690"/>
                </a:avLst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126" name="AutoShape 6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136" y="23"/>
                <a:ext cx="1174" cy="18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folHlink">
                      <a:gamma/>
                      <a:shade val="38824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38824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160" name="AutoShape 7"/>
              <p:cNvSpPr>
                <a:spLocks noChangeArrowheads="1"/>
              </p:cNvSpPr>
              <p:nvPr/>
            </p:nvSpPr>
            <p:spPr bwMode="auto">
              <a:xfrm flipH="1">
                <a:off x="1197" y="68"/>
                <a:ext cx="45" cy="91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61" name="AutoShape 8"/>
              <p:cNvSpPr>
                <a:spLocks noChangeArrowheads="1"/>
              </p:cNvSpPr>
              <p:nvPr/>
            </p:nvSpPr>
            <p:spPr bwMode="auto">
              <a:xfrm flipH="1">
                <a:off x="200" y="68"/>
                <a:ext cx="46" cy="91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62" name="Text Box 9"/>
              <p:cNvSpPr txBox="1">
                <a:spLocks noChangeArrowheads="1"/>
              </p:cNvSpPr>
              <p:nvPr/>
            </p:nvSpPr>
            <p:spPr bwMode="auto">
              <a:xfrm>
                <a:off x="645" y="0"/>
                <a:ext cx="139" cy="1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endParaRPr lang="zh-CN" altLang="en-US" sz="140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6163" name="Text Box 10">
                <a:hlinkClick r:id="" action="ppaction://hlinkshowjump?jump=nextslide"/>
              </p:cNvPr>
              <p:cNvSpPr txBox="1">
                <a:spLocks noChangeArrowheads="1"/>
              </p:cNvSpPr>
              <p:nvPr/>
            </p:nvSpPr>
            <p:spPr bwMode="auto">
              <a:xfrm>
                <a:off x="48" y="276"/>
                <a:ext cx="1344" cy="16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2800" b="1" dirty="0">
                    <a:solidFill>
                      <a:schemeClr val="tx2"/>
                    </a:solidFill>
                    <a:latin typeface="Comic Sans MS" pitchFamily="66" charset="0"/>
                    <a:ea typeface="楷体_GB2312" pitchFamily="49" charset="-122"/>
                  </a:rPr>
                  <a:t>案例</a:t>
                </a:r>
                <a:r>
                  <a:rPr lang="zh-CN" altLang="en-US" sz="2800" b="1" dirty="0">
                    <a:latin typeface="Comic Sans MS" pitchFamily="66" charset="0"/>
                    <a:ea typeface="楷体_GB2312" pitchFamily="49" charset="-122"/>
                  </a:rPr>
                  <a:t>：</a:t>
                </a:r>
              </a:p>
              <a:p>
                <a:r>
                  <a:rPr lang="zh-CN" altLang="en-US" sz="2800" b="1" dirty="0">
                    <a:latin typeface="Comic Sans MS" pitchFamily="66" charset="0"/>
                    <a:ea typeface="楷体_GB2312" pitchFamily="49" charset="-122"/>
                  </a:rPr>
                  <a:t>   </a:t>
                </a:r>
                <a:r>
                  <a:rPr lang="zh-TW" altLang="en-US" sz="2800" b="1" dirty="0" smtClean="0">
                    <a:latin typeface="Comic Sans MS" pitchFamily="66" charset="0"/>
                    <a:ea typeface="楷体_GB2312" pitchFamily="49" charset="-122"/>
                  </a:rPr>
                  <a:t>  </a:t>
                </a:r>
                <a:r>
                  <a:rPr lang="zh-CN" altLang="en-US" sz="2800" b="1" dirty="0" smtClean="0">
                    <a:latin typeface="Comic Sans MS" pitchFamily="66" charset="0"/>
                    <a:ea typeface="楷体_GB2312" pitchFamily="49" charset="-122"/>
                  </a:rPr>
                  <a:t>每年</a:t>
                </a:r>
                <a:r>
                  <a:rPr lang="zh-CN" altLang="en-US" sz="2800" b="1" dirty="0">
                    <a:latin typeface="Comic Sans MS" pitchFamily="66" charset="0"/>
                    <a:ea typeface="楷体_GB2312" pitchFamily="49" charset="-122"/>
                  </a:rPr>
                  <a:t>大約有</a:t>
                </a:r>
                <a:r>
                  <a:rPr lang="en-US" altLang="zh-CN" sz="2800" b="1" dirty="0">
                    <a:latin typeface="Comic Sans MS" pitchFamily="66" charset="0"/>
                    <a:ea typeface="楷体_GB2312" pitchFamily="49" charset="-122"/>
                  </a:rPr>
                  <a:t>170</a:t>
                </a:r>
                <a:r>
                  <a:rPr lang="zh-CN" altLang="en-US" sz="2800" b="1" dirty="0">
                    <a:latin typeface="Comic Sans MS" pitchFamily="66" charset="0"/>
                    <a:ea typeface="楷体_GB2312" pitchFamily="49" charset="-122"/>
                  </a:rPr>
                  <a:t>萬</a:t>
                </a:r>
                <a:r>
                  <a:rPr lang="en-US" altLang="zh-CN" sz="2800" b="1" dirty="0">
                    <a:latin typeface="Comic Sans MS" pitchFamily="66" charset="0"/>
                    <a:ea typeface="楷体_GB2312" pitchFamily="49" charset="-122"/>
                  </a:rPr>
                  <a:t>10-19</a:t>
                </a:r>
                <a:r>
                  <a:rPr lang="zh-TW" altLang="en-US" sz="2800" b="1" dirty="0">
                    <a:latin typeface="Comic Sans MS" pitchFamily="66" charset="0"/>
                    <a:ea typeface="楷体_GB2312" pitchFamily="49" charset="-122"/>
                  </a:rPr>
                  <a:t>歲的青少年死於傷害、妊娠期疾病以及其他可以預防和治療的疾病。數百萬的青少年忍受慢性病的折磨。更為嚴重的是</a:t>
                </a:r>
                <a:r>
                  <a:rPr lang="en-US" altLang="zh-CN" sz="2800" b="1" dirty="0">
                    <a:latin typeface="Comic Sans MS" pitchFamily="66" charset="0"/>
                    <a:ea typeface="楷体_GB2312" pitchFamily="49" charset="-122"/>
                  </a:rPr>
                  <a:t>70%</a:t>
                </a:r>
                <a:r>
                  <a:rPr lang="zh-TW" altLang="en-US" sz="2800" b="1" dirty="0">
                    <a:latin typeface="Comic Sans MS" pitchFamily="66" charset="0"/>
                    <a:ea typeface="楷体_GB2312" pitchFamily="49" charset="-122"/>
                  </a:rPr>
                  <a:t>的早死均與青少年時期形成的行為有關。</a:t>
                </a:r>
                <a:endParaRPr lang="zh-CN" altLang="en-US" sz="2800" b="1" dirty="0">
                  <a:latin typeface="Comic Sans MS" pitchFamily="66" charset="0"/>
                  <a:ea typeface="楷体_GB2312" pitchFamily="49" charset="-122"/>
                </a:endParaRPr>
              </a:p>
            </p:txBody>
          </p:sp>
        </p:grpSp>
        <p:sp>
          <p:nvSpPr>
            <p:cNvPr id="6157" name="Text Box 11"/>
            <p:cNvSpPr txBox="1">
              <a:spLocks noChangeArrowheads="1"/>
            </p:cNvSpPr>
            <p:nvPr/>
          </p:nvSpPr>
          <p:spPr bwMode="auto">
            <a:xfrm>
              <a:off x="337" y="1009"/>
              <a:ext cx="384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zh-CN" altLang="en-US" sz="2000" b="1">
                <a:latin typeface="Arial" charset="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877050" y="1700213"/>
            <a:ext cx="1439863" cy="4033837"/>
            <a:chOff x="0" y="0"/>
            <a:chExt cx="1536" cy="2113"/>
          </a:xfrm>
        </p:grpSpPr>
        <p:grpSp>
          <p:nvGrpSpPr>
            <p:cNvPr id="6148" name="Group 13"/>
            <p:cNvGrpSpPr>
              <a:grpSpLocks/>
            </p:cNvGrpSpPr>
            <p:nvPr/>
          </p:nvGrpSpPr>
          <p:grpSpPr bwMode="auto">
            <a:xfrm>
              <a:off x="0" y="0"/>
              <a:ext cx="1536" cy="2113"/>
              <a:chOff x="0" y="0"/>
              <a:chExt cx="1446" cy="2101"/>
            </a:xfrm>
          </p:grpSpPr>
          <p:sp>
            <p:nvSpPr>
              <p:cNvPr id="6150" name="AutoShape 14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1446" cy="1988"/>
              </a:xfrm>
              <a:prstGeom prst="roundRect">
                <a:avLst>
                  <a:gd name="adj" fmla="val 4690"/>
                </a:avLst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51" name="AutoShape 15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136" y="23"/>
                <a:ext cx="1174" cy="181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52" name="AutoShape 16"/>
              <p:cNvSpPr>
                <a:spLocks noChangeArrowheads="1"/>
              </p:cNvSpPr>
              <p:nvPr/>
            </p:nvSpPr>
            <p:spPr bwMode="auto">
              <a:xfrm flipH="1">
                <a:off x="1197" y="68"/>
                <a:ext cx="45" cy="91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53" name="AutoShape 17"/>
              <p:cNvSpPr>
                <a:spLocks noChangeArrowheads="1"/>
              </p:cNvSpPr>
              <p:nvPr/>
            </p:nvSpPr>
            <p:spPr bwMode="auto">
              <a:xfrm flipH="1">
                <a:off x="200" y="68"/>
                <a:ext cx="46" cy="91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54" name="Text Box 18"/>
              <p:cNvSpPr txBox="1">
                <a:spLocks noChangeArrowheads="1"/>
              </p:cNvSpPr>
              <p:nvPr/>
            </p:nvSpPr>
            <p:spPr bwMode="auto">
              <a:xfrm>
                <a:off x="645" y="0"/>
                <a:ext cx="139" cy="1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endParaRPr lang="zh-CN" altLang="en-US" sz="140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6155" name="Text Box 19">
                <a:hlinkClick r:id="" action="ppaction://hlinkshowjump?jump=nextslide"/>
              </p:cNvPr>
              <p:cNvSpPr txBox="1">
                <a:spLocks noChangeArrowheads="1"/>
              </p:cNvSpPr>
              <p:nvPr/>
            </p:nvSpPr>
            <p:spPr bwMode="auto">
              <a:xfrm>
                <a:off x="48" y="276"/>
                <a:ext cx="1344" cy="13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3600" b="1" dirty="0">
                    <a:solidFill>
                      <a:srgbClr val="FF3300"/>
                    </a:solidFill>
                    <a:latin typeface="Comic Sans MS" pitchFamily="66" charset="0"/>
                    <a:ea typeface="楷体_GB2312" pitchFamily="49" charset="-122"/>
                  </a:rPr>
                  <a:t> </a:t>
                </a:r>
                <a:r>
                  <a:rPr lang="zh-CN" altLang="en-US" sz="4400" b="1" dirty="0">
                    <a:solidFill>
                      <a:srgbClr val="FF3300"/>
                    </a:solidFill>
                    <a:latin typeface="Comic Sans MS" pitchFamily="66" charset="0"/>
                    <a:ea typeface="楷体_GB2312" pitchFamily="49" charset="-122"/>
                  </a:rPr>
                  <a:t>問</a:t>
                </a:r>
              </a:p>
              <a:p>
                <a:r>
                  <a:rPr lang="zh-CN" altLang="en-US" sz="4400" b="1" dirty="0">
                    <a:solidFill>
                      <a:srgbClr val="FF3300"/>
                    </a:solidFill>
                    <a:latin typeface="Comic Sans MS" pitchFamily="66" charset="0"/>
                    <a:ea typeface="楷体_GB2312" pitchFamily="49" charset="-122"/>
                  </a:rPr>
                  <a:t> 題</a:t>
                </a:r>
              </a:p>
              <a:p>
                <a:r>
                  <a:rPr lang="zh-CN" altLang="en-US" sz="5400" b="1" dirty="0">
                    <a:solidFill>
                      <a:srgbClr val="FF3300"/>
                    </a:solidFill>
                    <a:latin typeface="Comic Sans MS" pitchFamily="66" charset="0"/>
                    <a:ea typeface="楷体_GB2312" pitchFamily="49" charset="-122"/>
                  </a:rPr>
                  <a:t> ？</a:t>
                </a:r>
              </a:p>
              <a:p>
                <a:r>
                  <a:rPr lang="zh-CN" altLang="en-US" sz="2400" b="1" dirty="0">
                    <a:ea typeface="楷体_GB2312" pitchFamily="49" charset="-122"/>
                  </a:rPr>
                  <a:t> </a:t>
                </a:r>
              </a:p>
            </p:txBody>
          </p:sp>
        </p:grpSp>
        <p:sp>
          <p:nvSpPr>
            <p:cNvPr id="6149" name="Text Box 20"/>
            <p:cNvSpPr txBox="1">
              <a:spLocks noChangeArrowheads="1"/>
            </p:cNvSpPr>
            <p:nvPr/>
          </p:nvSpPr>
          <p:spPr bwMode="auto">
            <a:xfrm>
              <a:off x="337" y="1009"/>
              <a:ext cx="384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zh-CN" altLang="en-US" sz="2000" b="1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400" b="1" dirty="0">
                <a:solidFill>
                  <a:srgbClr val="FF3300"/>
                </a:solidFill>
                <a:ea typeface="楷体_GB2312" pitchFamily="49" charset="-122"/>
              </a:rPr>
              <a:t>問題：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84213" y="1916113"/>
            <a:ext cx="7848600" cy="3943349"/>
            <a:chOff x="0" y="0"/>
            <a:chExt cx="1536" cy="2113"/>
          </a:xfrm>
        </p:grpSpPr>
        <p:grpSp>
          <p:nvGrpSpPr>
            <p:cNvPr id="7172" name="Group 4"/>
            <p:cNvGrpSpPr>
              <a:grpSpLocks/>
            </p:cNvGrpSpPr>
            <p:nvPr/>
          </p:nvGrpSpPr>
          <p:grpSpPr bwMode="auto">
            <a:xfrm>
              <a:off x="0" y="0"/>
              <a:ext cx="1536" cy="2113"/>
              <a:chOff x="0" y="0"/>
              <a:chExt cx="1446" cy="2101"/>
            </a:xfrm>
          </p:grpSpPr>
          <p:sp>
            <p:nvSpPr>
              <p:cNvPr id="7174" name="AutoShape 5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1446" cy="1988"/>
              </a:xfrm>
              <a:prstGeom prst="roundRect">
                <a:avLst>
                  <a:gd name="adj" fmla="val 4690"/>
                </a:avLst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175" name="AutoShape 6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136" y="23"/>
                <a:ext cx="1174" cy="181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176" name="AutoShape 7"/>
              <p:cNvSpPr>
                <a:spLocks noChangeArrowheads="1"/>
              </p:cNvSpPr>
              <p:nvPr/>
            </p:nvSpPr>
            <p:spPr bwMode="auto">
              <a:xfrm flipH="1">
                <a:off x="1197" y="68"/>
                <a:ext cx="45" cy="91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177" name="AutoShape 8"/>
              <p:cNvSpPr>
                <a:spLocks noChangeArrowheads="1"/>
              </p:cNvSpPr>
              <p:nvPr/>
            </p:nvSpPr>
            <p:spPr bwMode="auto">
              <a:xfrm flipH="1">
                <a:off x="200" y="68"/>
                <a:ext cx="46" cy="91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178" name="Text Box 9"/>
              <p:cNvSpPr txBox="1">
                <a:spLocks noChangeArrowheads="1"/>
              </p:cNvSpPr>
              <p:nvPr/>
            </p:nvSpPr>
            <p:spPr bwMode="auto">
              <a:xfrm>
                <a:off x="645" y="0"/>
                <a:ext cx="139" cy="1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endParaRPr lang="zh-CN" altLang="en-US" sz="140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7179" name="Text Box 10">
                <a:hlinkClick r:id="" action="ppaction://hlinkshowjump?jump=nextslide"/>
              </p:cNvPr>
              <p:cNvSpPr txBox="1">
                <a:spLocks noChangeArrowheads="1"/>
              </p:cNvSpPr>
              <p:nvPr/>
            </p:nvSpPr>
            <p:spPr bwMode="auto">
              <a:xfrm>
                <a:off x="48" y="276"/>
                <a:ext cx="1371" cy="16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b="1" dirty="0">
                    <a:latin typeface="Comic Sans MS" pitchFamily="66" charset="0"/>
                    <a:ea typeface="楷体_GB2312" pitchFamily="49" charset="-122"/>
                  </a:rPr>
                  <a:t>1</a:t>
                </a:r>
                <a:r>
                  <a:rPr lang="zh-TW" altLang="en-US" b="1" dirty="0">
                    <a:latin typeface="Comic Sans MS" pitchFamily="66" charset="0"/>
                    <a:ea typeface="楷体_GB2312" pitchFamily="49" charset="-122"/>
                  </a:rPr>
                  <a:t>、什麼是健康</a:t>
                </a:r>
                <a:r>
                  <a:rPr lang="en-US" altLang="zh-TW" b="1" dirty="0">
                    <a:latin typeface="Comic Sans MS" pitchFamily="66" charset="0"/>
                    <a:ea typeface="楷体_GB2312" pitchFamily="49" charset="-122"/>
                  </a:rPr>
                  <a:t>?</a:t>
                </a:r>
                <a:endParaRPr lang="zh-CN" altLang="en-US" b="1" dirty="0">
                  <a:latin typeface="Comic Sans MS" pitchFamily="66" charset="0"/>
                  <a:ea typeface="楷体_GB2312" pitchFamily="49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b="1" dirty="0">
                    <a:latin typeface="Comic Sans MS" pitchFamily="66" charset="0"/>
                    <a:ea typeface="楷体_GB2312" pitchFamily="49" charset="-122"/>
                  </a:rPr>
                  <a:t>2、</a:t>
                </a:r>
                <a:r>
                  <a:rPr lang="zh-TW" altLang="en-US" b="1" dirty="0">
                    <a:latin typeface="Comic Sans MS" pitchFamily="66" charset="0"/>
                    <a:ea typeface="楷体_GB2312" pitchFamily="49" charset="-122"/>
                  </a:rPr>
                  <a:t>什麼原因導致</a:t>
                </a:r>
                <a:r>
                  <a:rPr lang="zh-CN" altLang="en-US" b="1" dirty="0">
                    <a:latin typeface="Comic Sans MS" pitchFamily="66" charset="0"/>
                    <a:ea typeface="楷体_GB2312" pitchFamily="49" charset="-122"/>
                  </a:rPr>
                  <a:t>青少年</a:t>
                </a:r>
                <a:r>
                  <a:rPr lang="zh-TW" altLang="en-US" b="1" dirty="0">
                    <a:latin typeface="Comic Sans MS" pitchFamily="66" charset="0"/>
                    <a:ea typeface="楷体_GB2312" pitchFamily="49" charset="-122"/>
                  </a:rPr>
                  <a:t>出現</a:t>
                </a:r>
                <a:r>
                  <a:rPr lang="zh-CN" altLang="en-US" b="1" dirty="0">
                    <a:latin typeface="Comic Sans MS" pitchFamily="66" charset="0"/>
                    <a:ea typeface="楷体_GB2312" pitchFamily="49" charset="-122"/>
                  </a:rPr>
                  <a:t>健康</a:t>
                </a:r>
                <a:r>
                  <a:rPr lang="zh-TW" altLang="en-US" b="1" dirty="0">
                    <a:latin typeface="Comic Sans MS" pitchFamily="66" charset="0"/>
                    <a:ea typeface="楷体_GB2312" pitchFamily="49" charset="-122"/>
                  </a:rPr>
                  <a:t>問題</a:t>
                </a:r>
                <a:r>
                  <a:rPr lang="zh-CN" altLang="en-US" b="1" dirty="0">
                    <a:latin typeface="Comic Sans MS" pitchFamily="66" charset="0"/>
                    <a:ea typeface="楷体_GB2312" pitchFamily="49" charset="-122"/>
                  </a:rPr>
                  <a:t>?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b="1" dirty="0">
                    <a:latin typeface="Comic Sans MS" pitchFamily="66" charset="0"/>
                    <a:ea typeface="楷体_GB2312" pitchFamily="49" charset="-122"/>
                  </a:rPr>
                  <a:t>3、青少年健康</a:t>
                </a:r>
                <a:r>
                  <a:rPr lang="zh-TW" altLang="en-US" b="1" dirty="0">
                    <a:latin typeface="Comic Sans MS" pitchFamily="66" charset="0"/>
                    <a:ea typeface="楷体_GB2312" pitchFamily="49" charset="-122"/>
                  </a:rPr>
                  <a:t>問題的主要類型有哪些？</a:t>
                </a:r>
                <a:endParaRPr lang="zh-CN" altLang="en-US" b="1" dirty="0">
                  <a:latin typeface="Comic Sans MS" pitchFamily="66" charset="0"/>
                  <a:ea typeface="楷体_GB2312" pitchFamily="49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b="1" dirty="0">
                    <a:latin typeface="Comic Sans MS" pitchFamily="66" charset="0"/>
                    <a:ea typeface="楷体_GB2312" pitchFamily="49" charset="-122"/>
                  </a:rPr>
                  <a:t>4、如何</a:t>
                </a:r>
                <a:r>
                  <a:rPr lang="zh-TW" altLang="en-US" b="1" dirty="0">
                    <a:latin typeface="Comic Sans MS" pitchFamily="66" charset="0"/>
                    <a:ea typeface="楷体_GB2312" pitchFamily="49" charset="-122"/>
                  </a:rPr>
                  <a:t>降低</a:t>
                </a:r>
                <a:r>
                  <a:rPr lang="zh-CN" altLang="en-US" b="1" dirty="0">
                    <a:latin typeface="Comic Sans MS" pitchFamily="66" charset="0"/>
                    <a:ea typeface="楷体_GB2312" pitchFamily="49" charset="-122"/>
                  </a:rPr>
                  <a:t>青少年</a:t>
                </a:r>
                <a:r>
                  <a:rPr lang="zh-TW" altLang="en-US" b="1" dirty="0">
                    <a:latin typeface="Comic Sans MS" pitchFamily="66" charset="0"/>
                    <a:ea typeface="楷体_GB2312" pitchFamily="49" charset="-122"/>
                  </a:rPr>
                  <a:t>出現</a:t>
                </a:r>
                <a:r>
                  <a:rPr lang="zh-CN" altLang="en-US" b="1" dirty="0">
                    <a:latin typeface="Comic Sans MS" pitchFamily="66" charset="0"/>
                    <a:ea typeface="楷体_GB2312" pitchFamily="49" charset="-122"/>
                  </a:rPr>
                  <a:t>健康</a:t>
                </a:r>
                <a:r>
                  <a:rPr lang="zh-TW" altLang="en-US" b="1" dirty="0">
                    <a:latin typeface="Comic Sans MS" pitchFamily="66" charset="0"/>
                    <a:ea typeface="楷体_GB2312" pitchFamily="49" charset="-122"/>
                  </a:rPr>
                  <a:t>問題的風險</a:t>
                </a:r>
                <a:r>
                  <a:rPr lang="zh-CN" altLang="en-US" b="1" dirty="0">
                    <a:latin typeface="Comic Sans MS" pitchFamily="66" charset="0"/>
                    <a:ea typeface="楷体_GB2312" pitchFamily="49" charset="-122"/>
                  </a:rPr>
                  <a:t>？</a:t>
                </a:r>
              </a:p>
            </p:txBody>
          </p:sp>
        </p:grpSp>
        <p:sp>
          <p:nvSpPr>
            <p:cNvPr id="7173" name="Text Box 11"/>
            <p:cNvSpPr txBox="1">
              <a:spLocks noChangeArrowheads="1"/>
            </p:cNvSpPr>
            <p:nvPr/>
          </p:nvSpPr>
          <p:spPr bwMode="auto">
            <a:xfrm>
              <a:off x="337" y="1009"/>
              <a:ext cx="38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zh-CN" altLang="en-US" sz="2000" b="1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800" b="1" dirty="0">
                <a:solidFill>
                  <a:srgbClr val="FF0000"/>
                </a:solidFill>
              </a:rPr>
              <a:t>一、</a:t>
            </a:r>
            <a:r>
              <a:rPr lang="zh-CN" altLang="en-US" sz="4800" b="1" dirty="0">
                <a:solidFill>
                  <a:srgbClr val="FF0000"/>
                </a:solidFill>
              </a:rPr>
              <a:t>健康的</a:t>
            </a:r>
            <a:r>
              <a:rPr lang="zh-TW" altLang="en-US" sz="4800" b="1" dirty="0">
                <a:solidFill>
                  <a:srgbClr val="FF0000"/>
                </a:solidFill>
              </a:rPr>
              <a:t>定義</a:t>
            </a:r>
            <a:r>
              <a:rPr lang="en-US" altLang="zh-TW" sz="4800" b="1" dirty="0">
                <a:solidFill>
                  <a:srgbClr val="0000FF"/>
                </a:solidFill>
              </a:rPr>
              <a:t>(P20)</a:t>
            </a:r>
            <a:endParaRPr lang="en-US" altLang="zh-CN" sz="4800" b="1" dirty="0">
              <a:latin typeface="Comic Sans MS" pitchFamily="66" charset="0"/>
            </a:endParaRP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611188" y="1772791"/>
            <a:ext cx="7921625" cy="2376289"/>
            <a:chOff x="0" y="0"/>
            <a:chExt cx="5216" cy="2828"/>
          </a:xfrm>
        </p:grpSpPr>
        <p:grpSp>
          <p:nvGrpSpPr>
            <p:cNvPr id="8197" name="Group 4"/>
            <p:cNvGrpSpPr>
              <a:grpSpLocks/>
            </p:cNvGrpSpPr>
            <p:nvPr/>
          </p:nvGrpSpPr>
          <p:grpSpPr bwMode="auto">
            <a:xfrm>
              <a:off x="0" y="0"/>
              <a:ext cx="5216" cy="2828"/>
              <a:chOff x="0" y="0"/>
              <a:chExt cx="5216" cy="2828"/>
            </a:xfrm>
          </p:grpSpPr>
          <p:sp>
            <p:nvSpPr>
              <p:cNvPr id="8199" name="AutoShape 5"/>
              <p:cNvSpPr>
                <a:spLocks noChangeArrowheads="1"/>
              </p:cNvSpPr>
              <p:nvPr/>
            </p:nvSpPr>
            <p:spPr bwMode="auto">
              <a:xfrm>
                <a:off x="0" y="152"/>
                <a:ext cx="5216" cy="2676"/>
              </a:xfrm>
              <a:prstGeom prst="roundRect">
                <a:avLst>
                  <a:gd name="adj" fmla="val 4690"/>
                </a:avLst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200" name="AutoShape 6">
                <a:hlinkClick r:id="" action="ppaction://hlinkshowjump?jump=nextslide"/>
              </p:cNvPr>
              <p:cNvSpPr>
                <a:spLocks noChangeArrowheads="1"/>
              </p:cNvSpPr>
              <p:nvPr/>
            </p:nvSpPr>
            <p:spPr bwMode="auto">
              <a:xfrm>
                <a:off x="491" y="31"/>
                <a:ext cx="4234" cy="243"/>
              </a:xfrm>
              <a:prstGeom prst="roundRect">
                <a:avLst>
                  <a:gd name="adj" fmla="val 50000"/>
                </a:avLst>
              </a:prstGeom>
              <a:solidFill>
                <a:srgbClr val="FF99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201" name="AutoShape 7"/>
              <p:cNvSpPr>
                <a:spLocks noChangeArrowheads="1"/>
              </p:cNvSpPr>
              <p:nvPr/>
            </p:nvSpPr>
            <p:spPr bwMode="auto">
              <a:xfrm flipH="1">
                <a:off x="4318" y="91"/>
                <a:ext cx="162" cy="123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202" name="AutoShape 8"/>
              <p:cNvSpPr>
                <a:spLocks noChangeArrowheads="1"/>
              </p:cNvSpPr>
              <p:nvPr/>
            </p:nvSpPr>
            <p:spPr bwMode="auto">
              <a:xfrm flipH="1">
                <a:off x="721" y="91"/>
                <a:ext cx="167" cy="123"/>
              </a:xfrm>
              <a:prstGeom prst="octagon">
                <a:avLst>
                  <a:gd name="adj" fmla="val 29287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203" name="Text Box 9"/>
              <p:cNvSpPr txBox="1">
                <a:spLocks noChangeArrowheads="1"/>
              </p:cNvSpPr>
              <p:nvPr/>
            </p:nvSpPr>
            <p:spPr bwMode="auto">
              <a:xfrm>
                <a:off x="2328" y="0"/>
                <a:ext cx="500" cy="5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endParaRPr lang="zh-CN" altLang="en-US" sz="140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8204" name="Text Box 10">
                <a:hlinkClick r:id="" action="ppaction://hlinkshowjump?jump=nextslide"/>
              </p:cNvPr>
              <p:cNvSpPr txBox="1">
                <a:spLocks noChangeArrowheads="1"/>
              </p:cNvSpPr>
              <p:nvPr/>
            </p:nvSpPr>
            <p:spPr bwMode="auto">
              <a:xfrm>
                <a:off x="46" y="288"/>
                <a:ext cx="5139" cy="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indent="457200"/>
                <a:r>
                  <a:rPr lang="zh-TW" altLang="en-US" sz="3600" dirty="0">
                    <a:ea typeface="隶书" pitchFamily="49" charset="-122"/>
                  </a:rPr>
                  <a:t>  </a:t>
                </a:r>
                <a:r>
                  <a:rPr lang="zh-TW" altLang="en-US" sz="3600" b="1" dirty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世界衛生組織提出，</a:t>
                </a:r>
                <a:r>
                  <a:rPr lang="zh-CN" altLang="en-US" sz="3600" b="1" dirty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健康是</a:t>
                </a:r>
                <a:r>
                  <a:rPr lang="zh-TW" altLang="en-US" sz="3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人</a:t>
                </a:r>
                <a:r>
                  <a:rPr lang="zh-CN" altLang="en-US" sz="3600" b="1" u="sng" dirty="0">
                    <a:solidFill>
                      <a:srgbClr val="0000FF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身體上</a:t>
                </a:r>
                <a:r>
                  <a:rPr lang="zh-CN" altLang="en-US" sz="3600" b="1" dirty="0">
                    <a:solidFill>
                      <a:srgbClr val="0000FF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、</a:t>
                </a:r>
                <a:r>
                  <a:rPr lang="zh-CN" altLang="en-US" sz="3600" b="1" u="sng" dirty="0">
                    <a:solidFill>
                      <a:srgbClr val="0000FF"/>
                    </a:solidFill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心理上和社會適應上</a:t>
                </a:r>
                <a:r>
                  <a:rPr lang="zh-CN" altLang="en-US" sz="3600" b="1" dirty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的完滿狀態，而不僅僅是沒有疾病和虛弱現象</a:t>
                </a:r>
                <a:r>
                  <a:rPr lang="zh-CN" altLang="en-US" sz="3600" dirty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。</a:t>
                </a:r>
              </a:p>
            </p:txBody>
          </p:sp>
        </p:grpSp>
        <p:sp>
          <p:nvSpPr>
            <p:cNvPr id="8198" name="Text Box 11"/>
            <p:cNvSpPr txBox="1">
              <a:spLocks noChangeArrowheads="1"/>
            </p:cNvSpPr>
            <p:nvPr/>
          </p:nvSpPr>
          <p:spPr bwMode="auto">
            <a:xfrm>
              <a:off x="1147" y="1354"/>
              <a:ext cx="1305" cy="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zh-CN" altLang="en-US" sz="2000" b="1">
                <a:latin typeface="Arial" charset="0"/>
              </a:endParaRPr>
            </a:p>
          </p:txBody>
        </p:sp>
      </p:grpSp>
      <p:sp>
        <p:nvSpPr>
          <p:cNvPr id="8196" name="Rectangle 21"/>
          <p:cNvSpPr>
            <a:spLocks noChangeArrowheads="1"/>
          </p:cNvSpPr>
          <p:nvPr/>
        </p:nvSpPr>
        <p:spPr bwMode="auto">
          <a:xfrm>
            <a:off x="539552" y="4437112"/>
            <a:ext cx="8064896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健康包括</a:t>
            </a:r>
            <a:r>
              <a:rPr lang="zh-TW" altLang="en-US" sz="3600" b="1" dirty="0">
                <a:solidFill>
                  <a:srgbClr val="0000FF"/>
                </a:solidFill>
              </a:rPr>
              <a:t>生理、心理和社會</a:t>
            </a:r>
            <a:r>
              <a:rPr lang="zh-TW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三個層面的含義。具體包括身體健康、心理健康、交往健康和道德健康。</a:t>
            </a:r>
            <a:endParaRPr lang="zh-CN" altLang="en-US" sz="3600" b="1" dirty="0">
              <a:solidFill>
                <a:schemeClr val="tx1">
                  <a:lumMod val="95000"/>
                  <a:lumOff val="5000"/>
                </a:schemeClr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95263"/>
            <a:ext cx="8490272" cy="569912"/>
          </a:xfrm>
        </p:spPr>
        <p:txBody>
          <a:bodyPr/>
          <a:lstStyle/>
          <a:p>
            <a:r>
              <a:rPr lang="zh-TW" altLang="en-US" sz="3200" b="1" dirty="0"/>
              <a:t>健康包括生理、心理和社會三個層面的含義</a:t>
            </a:r>
            <a:endParaRPr lang="en-US" sz="3200" b="1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55600" y="889000"/>
            <a:ext cx="2705100" cy="4991100"/>
            <a:chOff x="0" y="0"/>
            <a:chExt cx="1704" cy="3144"/>
          </a:xfrm>
        </p:grpSpPr>
        <p:pic>
          <p:nvPicPr>
            <p:cNvPr id="6148" name="Picture 4" descr="22dm_9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4" y="1995"/>
              <a:ext cx="878" cy="1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49" name="AutoShape 5"/>
            <p:cNvSpPr>
              <a:spLocks noChangeArrowheads="1"/>
            </p:cNvSpPr>
            <p:nvPr/>
          </p:nvSpPr>
          <p:spPr bwMode="auto">
            <a:xfrm>
              <a:off x="0" y="0"/>
              <a:ext cx="1704" cy="3144"/>
            </a:xfrm>
            <a:prstGeom prst="roundRect">
              <a:avLst>
                <a:gd name="adj" fmla="val 4963"/>
              </a:avLst>
            </a:prstGeom>
            <a:noFill/>
            <a:ln w="9525" cmpd="sng">
              <a:solidFill>
                <a:srgbClr val="3399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3263900" y="889000"/>
            <a:ext cx="5600700" cy="5003800"/>
          </a:xfrm>
          <a:prstGeom prst="roundRect">
            <a:avLst>
              <a:gd name="adj" fmla="val 2727"/>
            </a:avLst>
          </a:prstGeom>
          <a:noFill/>
          <a:ln w="9525" cmpd="sng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67544" y="1988840"/>
            <a:ext cx="2401069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dirty="0"/>
              <a:t>青少年心理健康的標誌</a:t>
            </a:r>
          </a:p>
          <a:p>
            <a:pPr algn="ctr">
              <a:spcBef>
                <a:spcPct val="50000"/>
              </a:spcBef>
            </a:pPr>
            <a:endParaRPr lang="en-US" sz="1400" dirty="0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3883025" y="925513"/>
            <a:ext cx="4781550" cy="56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/>
              <a:t>身體健康</a:t>
            </a:r>
            <a:endParaRPr lang="en-US" sz="2400" dirty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454400" y="1146076"/>
            <a:ext cx="266700" cy="266700"/>
            <a:chOff x="0" y="0"/>
            <a:chExt cx="1568" cy="1568"/>
          </a:xfrm>
        </p:grpSpPr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0" y="0"/>
              <a:ext cx="1568" cy="1568"/>
            </a:xfrm>
            <a:prstGeom prst="ellipse">
              <a:avLst/>
            </a:prstGeom>
            <a:solidFill>
              <a:srgbClr val="FFFF00"/>
            </a:soli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56" name="未知"/>
            <p:cNvSpPr>
              <a:spLocks/>
            </p:cNvSpPr>
            <p:nvPr/>
          </p:nvSpPr>
          <p:spPr bwMode="auto">
            <a:xfrm>
              <a:off x="96" y="408"/>
              <a:ext cx="1368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52"/>
                </a:cxn>
                <a:cxn ang="0">
                  <a:pos x="1368" y="8"/>
                </a:cxn>
              </a:cxnLst>
              <a:rect l="0" t="0" r="r" b="b"/>
              <a:pathLst>
                <a:path w="1368" h="153">
                  <a:moveTo>
                    <a:pt x="0" y="0"/>
                  </a:moveTo>
                  <a:cubicBezTo>
                    <a:pt x="222" y="75"/>
                    <a:pt x="444" y="151"/>
                    <a:pt x="672" y="152"/>
                  </a:cubicBezTo>
                  <a:cubicBezTo>
                    <a:pt x="900" y="153"/>
                    <a:pt x="1134" y="80"/>
                    <a:pt x="1368" y="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57" name="未知"/>
            <p:cNvSpPr>
              <a:spLocks/>
            </p:cNvSpPr>
            <p:nvPr/>
          </p:nvSpPr>
          <p:spPr bwMode="auto">
            <a:xfrm>
              <a:off x="40" y="552"/>
              <a:ext cx="1488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52"/>
                </a:cxn>
                <a:cxn ang="0">
                  <a:pos x="1368" y="8"/>
                </a:cxn>
              </a:cxnLst>
              <a:rect l="0" t="0" r="r" b="b"/>
              <a:pathLst>
                <a:path w="1368" h="153">
                  <a:moveTo>
                    <a:pt x="0" y="0"/>
                  </a:moveTo>
                  <a:cubicBezTo>
                    <a:pt x="222" y="75"/>
                    <a:pt x="444" y="151"/>
                    <a:pt x="672" y="152"/>
                  </a:cubicBezTo>
                  <a:cubicBezTo>
                    <a:pt x="900" y="153"/>
                    <a:pt x="1134" y="80"/>
                    <a:pt x="1368" y="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92" y="872"/>
              <a:ext cx="368" cy="368"/>
            </a:xfrm>
            <a:prstGeom prst="ellipse">
              <a:avLst/>
            </a:prstGeom>
            <a:solidFill>
              <a:srgbClr val="000000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>
              <a:off x="768" y="1160"/>
              <a:ext cx="0" cy="408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3860800" y="1712913"/>
            <a:ext cx="4781550" cy="56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/>
              <a:t>認知正常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443288" y="1938164"/>
            <a:ext cx="266700" cy="266700"/>
            <a:chOff x="0" y="0"/>
            <a:chExt cx="1568" cy="1568"/>
          </a:xfrm>
        </p:grpSpPr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0" y="0"/>
              <a:ext cx="1568" cy="1568"/>
            </a:xfrm>
            <a:prstGeom prst="ellipse">
              <a:avLst/>
            </a:prstGeom>
            <a:solidFill>
              <a:srgbClr val="FFFF00"/>
            </a:soli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63" name="未知"/>
            <p:cNvSpPr>
              <a:spLocks/>
            </p:cNvSpPr>
            <p:nvPr/>
          </p:nvSpPr>
          <p:spPr bwMode="auto">
            <a:xfrm>
              <a:off x="96" y="408"/>
              <a:ext cx="1368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52"/>
                </a:cxn>
                <a:cxn ang="0">
                  <a:pos x="1368" y="8"/>
                </a:cxn>
              </a:cxnLst>
              <a:rect l="0" t="0" r="r" b="b"/>
              <a:pathLst>
                <a:path w="1368" h="153">
                  <a:moveTo>
                    <a:pt x="0" y="0"/>
                  </a:moveTo>
                  <a:cubicBezTo>
                    <a:pt x="222" y="75"/>
                    <a:pt x="444" y="151"/>
                    <a:pt x="672" y="152"/>
                  </a:cubicBezTo>
                  <a:cubicBezTo>
                    <a:pt x="900" y="153"/>
                    <a:pt x="1134" y="80"/>
                    <a:pt x="1368" y="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4" name="未知"/>
            <p:cNvSpPr>
              <a:spLocks/>
            </p:cNvSpPr>
            <p:nvPr/>
          </p:nvSpPr>
          <p:spPr bwMode="auto">
            <a:xfrm>
              <a:off x="40" y="552"/>
              <a:ext cx="1488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52"/>
                </a:cxn>
                <a:cxn ang="0">
                  <a:pos x="1368" y="8"/>
                </a:cxn>
              </a:cxnLst>
              <a:rect l="0" t="0" r="r" b="b"/>
              <a:pathLst>
                <a:path w="1368" h="153">
                  <a:moveTo>
                    <a:pt x="0" y="0"/>
                  </a:moveTo>
                  <a:cubicBezTo>
                    <a:pt x="222" y="75"/>
                    <a:pt x="444" y="151"/>
                    <a:pt x="672" y="152"/>
                  </a:cubicBezTo>
                  <a:cubicBezTo>
                    <a:pt x="900" y="153"/>
                    <a:pt x="1134" y="80"/>
                    <a:pt x="1368" y="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92" y="872"/>
              <a:ext cx="368" cy="368"/>
            </a:xfrm>
            <a:prstGeom prst="ellipse">
              <a:avLst/>
            </a:prstGeom>
            <a:solidFill>
              <a:srgbClr val="000000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768" y="1160"/>
              <a:ext cx="0" cy="408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3871913" y="2441575"/>
            <a:ext cx="4781550" cy="56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/>
              <a:t>感情成熟</a:t>
            </a: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3443288" y="2658244"/>
            <a:ext cx="266700" cy="266700"/>
            <a:chOff x="0" y="0"/>
            <a:chExt cx="1568" cy="1568"/>
          </a:xfrm>
        </p:grpSpPr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0" y="0"/>
              <a:ext cx="1568" cy="1568"/>
            </a:xfrm>
            <a:prstGeom prst="ellipse">
              <a:avLst/>
            </a:prstGeom>
            <a:solidFill>
              <a:srgbClr val="FFFF00"/>
            </a:soli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70" name="未知"/>
            <p:cNvSpPr>
              <a:spLocks/>
            </p:cNvSpPr>
            <p:nvPr/>
          </p:nvSpPr>
          <p:spPr bwMode="auto">
            <a:xfrm>
              <a:off x="96" y="408"/>
              <a:ext cx="1368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52"/>
                </a:cxn>
                <a:cxn ang="0">
                  <a:pos x="1368" y="8"/>
                </a:cxn>
              </a:cxnLst>
              <a:rect l="0" t="0" r="r" b="b"/>
              <a:pathLst>
                <a:path w="1368" h="153">
                  <a:moveTo>
                    <a:pt x="0" y="0"/>
                  </a:moveTo>
                  <a:cubicBezTo>
                    <a:pt x="222" y="75"/>
                    <a:pt x="444" y="151"/>
                    <a:pt x="672" y="152"/>
                  </a:cubicBezTo>
                  <a:cubicBezTo>
                    <a:pt x="900" y="153"/>
                    <a:pt x="1134" y="80"/>
                    <a:pt x="1368" y="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71" name="未知"/>
            <p:cNvSpPr>
              <a:spLocks/>
            </p:cNvSpPr>
            <p:nvPr/>
          </p:nvSpPr>
          <p:spPr bwMode="auto">
            <a:xfrm>
              <a:off x="40" y="552"/>
              <a:ext cx="1488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52"/>
                </a:cxn>
                <a:cxn ang="0">
                  <a:pos x="1368" y="8"/>
                </a:cxn>
              </a:cxnLst>
              <a:rect l="0" t="0" r="r" b="b"/>
              <a:pathLst>
                <a:path w="1368" h="153">
                  <a:moveTo>
                    <a:pt x="0" y="0"/>
                  </a:moveTo>
                  <a:cubicBezTo>
                    <a:pt x="222" y="75"/>
                    <a:pt x="444" y="151"/>
                    <a:pt x="672" y="152"/>
                  </a:cubicBezTo>
                  <a:cubicBezTo>
                    <a:pt x="900" y="153"/>
                    <a:pt x="1134" y="80"/>
                    <a:pt x="1368" y="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92" y="872"/>
              <a:ext cx="368" cy="368"/>
            </a:xfrm>
            <a:prstGeom prst="ellipse">
              <a:avLst/>
            </a:prstGeom>
            <a:solidFill>
              <a:srgbClr val="000000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73" name="Line 29"/>
            <p:cNvSpPr>
              <a:spLocks noChangeShapeType="1"/>
            </p:cNvSpPr>
            <p:nvPr/>
          </p:nvSpPr>
          <p:spPr bwMode="auto">
            <a:xfrm>
              <a:off x="768" y="1160"/>
              <a:ext cx="0" cy="408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3884613" y="3861048"/>
            <a:ext cx="4781550" cy="56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/>
              <a:t>人格健全</a:t>
            </a: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3455988" y="4026396"/>
            <a:ext cx="266700" cy="266700"/>
            <a:chOff x="0" y="0"/>
            <a:chExt cx="1568" cy="1568"/>
          </a:xfrm>
        </p:grpSpPr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0" y="0"/>
              <a:ext cx="1568" cy="1568"/>
            </a:xfrm>
            <a:prstGeom prst="ellipse">
              <a:avLst/>
            </a:prstGeom>
            <a:solidFill>
              <a:srgbClr val="FFFF00"/>
            </a:soli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77" name="未知"/>
            <p:cNvSpPr>
              <a:spLocks/>
            </p:cNvSpPr>
            <p:nvPr/>
          </p:nvSpPr>
          <p:spPr bwMode="auto">
            <a:xfrm>
              <a:off x="96" y="408"/>
              <a:ext cx="1368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52"/>
                </a:cxn>
                <a:cxn ang="0">
                  <a:pos x="1368" y="8"/>
                </a:cxn>
              </a:cxnLst>
              <a:rect l="0" t="0" r="r" b="b"/>
              <a:pathLst>
                <a:path w="1368" h="153">
                  <a:moveTo>
                    <a:pt x="0" y="0"/>
                  </a:moveTo>
                  <a:cubicBezTo>
                    <a:pt x="222" y="75"/>
                    <a:pt x="444" y="151"/>
                    <a:pt x="672" y="152"/>
                  </a:cubicBezTo>
                  <a:cubicBezTo>
                    <a:pt x="900" y="153"/>
                    <a:pt x="1134" y="80"/>
                    <a:pt x="1368" y="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78" name="未知"/>
            <p:cNvSpPr>
              <a:spLocks/>
            </p:cNvSpPr>
            <p:nvPr/>
          </p:nvSpPr>
          <p:spPr bwMode="auto">
            <a:xfrm>
              <a:off x="40" y="552"/>
              <a:ext cx="1488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52"/>
                </a:cxn>
                <a:cxn ang="0">
                  <a:pos x="1368" y="8"/>
                </a:cxn>
              </a:cxnLst>
              <a:rect l="0" t="0" r="r" b="b"/>
              <a:pathLst>
                <a:path w="1368" h="153">
                  <a:moveTo>
                    <a:pt x="0" y="0"/>
                  </a:moveTo>
                  <a:cubicBezTo>
                    <a:pt x="222" y="75"/>
                    <a:pt x="444" y="151"/>
                    <a:pt x="672" y="152"/>
                  </a:cubicBezTo>
                  <a:cubicBezTo>
                    <a:pt x="900" y="153"/>
                    <a:pt x="1134" y="80"/>
                    <a:pt x="1368" y="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92" y="872"/>
              <a:ext cx="368" cy="368"/>
            </a:xfrm>
            <a:prstGeom prst="ellipse">
              <a:avLst/>
            </a:prstGeom>
            <a:solidFill>
              <a:srgbClr val="000000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80" name="Line 36"/>
            <p:cNvSpPr>
              <a:spLocks noChangeShapeType="1"/>
            </p:cNvSpPr>
            <p:nvPr/>
          </p:nvSpPr>
          <p:spPr bwMode="auto">
            <a:xfrm>
              <a:off x="768" y="1160"/>
              <a:ext cx="0" cy="408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3884613" y="4581128"/>
            <a:ext cx="4781550" cy="56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/>
              <a:t>關係和諧</a:t>
            </a:r>
          </a:p>
        </p:txBody>
      </p: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3467100" y="4725144"/>
            <a:ext cx="266700" cy="266700"/>
            <a:chOff x="0" y="0"/>
            <a:chExt cx="1568" cy="1568"/>
          </a:xfrm>
        </p:grpSpPr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0" y="0"/>
              <a:ext cx="1568" cy="1568"/>
            </a:xfrm>
            <a:prstGeom prst="ellipse">
              <a:avLst/>
            </a:prstGeom>
            <a:solidFill>
              <a:srgbClr val="FFFF00"/>
            </a:soli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84" name="未知"/>
            <p:cNvSpPr>
              <a:spLocks/>
            </p:cNvSpPr>
            <p:nvPr/>
          </p:nvSpPr>
          <p:spPr bwMode="auto">
            <a:xfrm>
              <a:off x="96" y="408"/>
              <a:ext cx="1368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52"/>
                </a:cxn>
                <a:cxn ang="0">
                  <a:pos x="1368" y="8"/>
                </a:cxn>
              </a:cxnLst>
              <a:rect l="0" t="0" r="r" b="b"/>
              <a:pathLst>
                <a:path w="1368" h="153">
                  <a:moveTo>
                    <a:pt x="0" y="0"/>
                  </a:moveTo>
                  <a:cubicBezTo>
                    <a:pt x="222" y="75"/>
                    <a:pt x="444" y="151"/>
                    <a:pt x="672" y="152"/>
                  </a:cubicBezTo>
                  <a:cubicBezTo>
                    <a:pt x="900" y="153"/>
                    <a:pt x="1134" y="80"/>
                    <a:pt x="1368" y="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85" name="未知"/>
            <p:cNvSpPr>
              <a:spLocks/>
            </p:cNvSpPr>
            <p:nvPr/>
          </p:nvSpPr>
          <p:spPr bwMode="auto">
            <a:xfrm>
              <a:off x="40" y="552"/>
              <a:ext cx="1488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52"/>
                </a:cxn>
                <a:cxn ang="0">
                  <a:pos x="1368" y="8"/>
                </a:cxn>
              </a:cxnLst>
              <a:rect l="0" t="0" r="r" b="b"/>
              <a:pathLst>
                <a:path w="1368" h="153">
                  <a:moveTo>
                    <a:pt x="0" y="0"/>
                  </a:moveTo>
                  <a:cubicBezTo>
                    <a:pt x="222" y="75"/>
                    <a:pt x="444" y="151"/>
                    <a:pt x="672" y="152"/>
                  </a:cubicBezTo>
                  <a:cubicBezTo>
                    <a:pt x="900" y="153"/>
                    <a:pt x="1134" y="80"/>
                    <a:pt x="1368" y="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auto">
            <a:xfrm>
              <a:off x="592" y="872"/>
              <a:ext cx="368" cy="368"/>
            </a:xfrm>
            <a:prstGeom prst="ellipse">
              <a:avLst/>
            </a:prstGeom>
            <a:solidFill>
              <a:srgbClr val="000000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87" name="Line 43"/>
            <p:cNvSpPr>
              <a:spLocks noChangeShapeType="1"/>
            </p:cNvSpPr>
            <p:nvPr/>
          </p:nvSpPr>
          <p:spPr bwMode="auto">
            <a:xfrm>
              <a:off x="768" y="1160"/>
              <a:ext cx="0" cy="408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3441700" y="3356992"/>
            <a:ext cx="266700" cy="266700"/>
            <a:chOff x="0" y="0"/>
            <a:chExt cx="1568" cy="1568"/>
          </a:xfrm>
        </p:grpSpPr>
        <p:sp>
          <p:nvSpPr>
            <p:cNvPr id="6189" name="Oval 45"/>
            <p:cNvSpPr>
              <a:spLocks noChangeArrowheads="1"/>
            </p:cNvSpPr>
            <p:nvPr/>
          </p:nvSpPr>
          <p:spPr bwMode="auto">
            <a:xfrm>
              <a:off x="0" y="0"/>
              <a:ext cx="1568" cy="1568"/>
            </a:xfrm>
            <a:prstGeom prst="ellipse">
              <a:avLst/>
            </a:prstGeom>
            <a:solidFill>
              <a:srgbClr val="FFFF00"/>
            </a:solidFill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90" name="未知"/>
            <p:cNvSpPr>
              <a:spLocks/>
            </p:cNvSpPr>
            <p:nvPr/>
          </p:nvSpPr>
          <p:spPr bwMode="auto">
            <a:xfrm>
              <a:off x="96" y="408"/>
              <a:ext cx="1368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52"/>
                </a:cxn>
                <a:cxn ang="0">
                  <a:pos x="1368" y="8"/>
                </a:cxn>
              </a:cxnLst>
              <a:rect l="0" t="0" r="r" b="b"/>
              <a:pathLst>
                <a:path w="1368" h="153">
                  <a:moveTo>
                    <a:pt x="0" y="0"/>
                  </a:moveTo>
                  <a:cubicBezTo>
                    <a:pt x="222" y="75"/>
                    <a:pt x="444" y="151"/>
                    <a:pt x="672" y="152"/>
                  </a:cubicBezTo>
                  <a:cubicBezTo>
                    <a:pt x="900" y="153"/>
                    <a:pt x="1134" y="80"/>
                    <a:pt x="1368" y="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91" name="未知"/>
            <p:cNvSpPr>
              <a:spLocks/>
            </p:cNvSpPr>
            <p:nvPr/>
          </p:nvSpPr>
          <p:spPr bwMode="auto">
            <a:xfrm>
              <a:off x="40" y="552"/>
              <a:ext cx="1488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2" y="152"/>
                </a:cxn>
                <a:cxn ang="0">
                  <a:pos x="1368" y="8"/>
                </a:cxn>
              </a:cxnLst>
              <a:rect l="0" t="0" r="r" b="b"/>
              <a:pathLst>
                <a:path w="1368" h="153">
                  <a:moveTo>
                    <a:pt x="0" y="0"/>
                  </a:moveTo>
                  <a:cubicBezTo>
                    <a:pt x="222" y="75"/>
                    <a:pt x="444" y="151"/>
                    <a:pt x="672" y="152"/>
                  </a:cubicBezTo>
                  <a:cubicBezTo>
                    <a:pt x="900" y="153"/>
                    <a:pt x="1134" y="80"/>
                    <a:pt x="1368" y="8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6192" name="Oval 48"/>
            <p:cNvSpPr>
              <a:spLocks noChangeArrowheads="1"/>
            </p:cNvSpPr>
            <p:nvPr/>
          </p:nvSpPr>
          <p:spPr bwMode="auto">
            <a:xfrm>
              <a:off x="592" y="872"/>
              <a:ext cx="368" cy="368"/>
            </a:xfrm>
            <a:prstGeom prst="ellipse">
              <a:avLst/>
            </a:prstGeom>
            <a:solidFill>
              <a:srgbClr val="000000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193" name="Line 49"/>
            <p:cNvSpPr>
              <a:spLocks noChangeShapeType="1"/>
            </p:cNvSpPr>
            <p:nvPr/>
          </p:nvSpPr>
          <p:spPr bwMode="auto">
            <a:xfrm>
              <a:off x="768" y="1160"/>
              <a:ext cx="0" cy="408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6194" name="Text Box 50"/>
          <p:cNvSpPr txBox="1">
            <a:spLocks noChangeArrowheads="1"/>
          </p:cNvSpPr>
          <p:nvPr/>
        </p:nvSpPr>
        <p:spPr bwMode="auto">
          <a:xfrm>
            <a:off x="3876674" y="3212976"/>
            <a:ext cx="17754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/>
              <a:t>行為穩定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E102C929-0E55-47BE-B7BE-2D8946C9E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188640"/>
            <a:ext cx="8001000" cy="1216025"/>
          </a:xfrm>
        </p:spPr>
        <p:txBody>
          <a:bodyPr/>
          <a:lstStyle/>
          <a:p>
            <a:r>
              <a:rPr lang="zh-TW" altLang="en-US" sz="4400" b="1" dirty="0">
                <a:solidFill>
                  <a:srgbClr val="0000FF"/>
                </a:solidFill>
              </a:rPr>
              <a:t>身體質量指數</a:t>
            </a:r>
            <a:r>
              <a:rPr lang="en-US" altLang="zh-TW" sz="4400" b="1" dirty="0">
                <a:solidFill>
                  <a:srgbClr val="0000FF"/>
                </a:solidFill>
              </a:rPr>
              <a:t>(BMI)</a:t>
            </a:r>
            <a:endParaRPr lang="zh-HK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D0EA5369-229D-436A-BBA3-ADE5974CC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3600" dirty="0"/>
              <a:t>目前國際上常用來衡量人體胖廋以及是否健康的標準，不同的年齡有不同的身體質量指數標準。</a:t>
            </a:r>
            <a:endParaRPr lang="en-US" altLang="zh-TW" sz="3600" dirty="0"/>
          </a:p>
          <a:p>
            <a:pPr>
              <a:lnSpc>
                <a:spcPct val="150000"/>
              </a:lnSpc>
            </a:pPr>
            <a:r>
              <a:rPr lang="en-US" altLang="zh-HK" sz="3600" smtClean="0">
                <a:solidFill>
                  <a:srgbClr val="0000FF"/>
                </a:solidFill>
              </a:rPr>
              <a:t>BMI =</a:t>
            </a:r>
            <a:r>
              <a:rPr lang="zh-TW" altLang="en-US" sz="3600" smtClean="0">
                <a:solidFill>
                  <a:srgbClr val="0000FF"/>
                </a:solidFill>
              </a:rPr>
              <a:t>體重</a:t>
            </a:r>
            <a:r>
              <a:rPr lang="en-US" altLang="zh-TW" sz="3600" smtClean="0">
                <a:solidFill>
                  <a:srgbClr val="0000FF"/>
                </a:solidFill>
              </a:rPr>
              <a:t>(kg) /</a:t>
            </a:r>
            <a:r>
              <a:rPr lang="zh-TW" altLang="en-US" sz="3600" smtClean="0">
                <a:solidFill>
                  <a:srgbClr val="0000FF"/>
                </a:solidFill>
              </a:rPr>
              <a:t>身高</a:t>
            </a:r>
            <a:r>
              <a:rPr lang="en-US" altLang="zh-TW" sz="3600" baseline="30000" dirty="0">
                <a:solidFill>
                  <a:srgbClr val="0000FF"/>
                </a:solidFill>
              </a:rPr>
              <a:t>2</a:t>
            </a:r>
            <a:r>
              <a:rPr lang="en-US" altLang="zh-TW" sz="3600" dirty="0">
                <a:solidFill>
                  <a:srgbClr val="0000FF"/>
                </a:solidFill>
              </a:rPr>
              <a:t>(m)</a:t>
            </a:r>
          </a:p>
          <a:p>
            <a:pPr marL="0" indent="0">
              <a:buNone/>
            </a:pPr>
            <a:endParaRPr lang="zh-HK" alt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103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E102C929-0E55-47BE-B7BE-2D8946C9E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188640"/>
            <a:ext cx="8001000" cy="1216025"/>
          </a:xfrm>
        </p:spPr>
        <p:txBody>
          <a:bodyPr/>
          <a:lstStyle/>
          <a:p>
            <a:r>
              <a:rPr lang="zh-TW" altLang="en-US" sz="4400" b="1" dirty="0">
                <a:solidFill>
                  <a:srgbClr val="0000FF"/>
                </a:solidFill>
              </a:rPr>
              <a:t>身體質量指數</a:t>
            </a:r>
            <a:r>
              <a:rPr lang="en-US" altLang="zh-TW" sz="4400" b="1" dirty="0">
                <a:solidFill>
                  <a:srgbClr val="0000FF"/>
                </a:solidFill>
              </a:rPr>
              <a:t>(BMI)</a:t>
            </a:r>
            <a:endParaRPr lang="zh-HK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D0EA5369-229D-436A-BBA3-ADE5974CC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181726" cy="4267200"/>
          </a:xfrm>
        </p:spPr>
        <p:txBody>
          <a:bodyPr/>
          <a:lstStyle/>
          <a:p>
            <a:r>
              <a:rPr lang="en-US" altLang="zh-HK" sz="3200" b="1" dirty="0" smtClean="0">
                <a:solidFill>
                  <a:srgbClr val="0000FF"/>
                </a:solidFill>
              </a:rPr>
              <a:t>BMI =</a:t>
            </a:r>
            <a:r>
              <a:rPr lang="zh-TW" altLang="en-US" sz="3200" b="1" dirty="0" smtClean="0">
                <a:solidFill>
                  <a:srgbClr val="0000FF"/>
                </a:solidFill>
              </a:rPr>
              <a:t>體重</a:t>
            </a:r>
            <a:r>
              <a:rPr lang="en-US" altLang="zh-TW" sz="3200" b="1" dirty="0" smtClean="0">
                <a:solidFill>
                  <a:srgbClr val="0000FF"/>
                </a:solidFill>
              </a:rPr>
              <a:t>(kg) /</a:t>
            </a:r>
            <a:r>
              <a:rPr lang="zh-TW" altLang="en-US" sz="3200" b="1" dirty="0" smtClean="0">
                <a:solidFill>
                  <a:srgbClr val="0000FF"/>
                </a:solidFill>
              </a:rPr>
              <a:t>身高</a:t>
            </a:r>
            <a:r>
              <a:rPr lang="en-US" altLang="zh-TW" sz="3200" b="1" baseline="30000" dirty="0">
                <a:solidFill>
                  <a:srgbClr val="0000FF"/>
                </a:solidFill>
              </a:rPr>
              <a:t>2</a:t>
            </a:r>
            <a:r>
              <a:rPr lang="en-US" altLang="zh-TW" sz="3200" b="1" dirty="0">
                <a:solidFill>
                  <a:srgbClr val="0000FF"/>
                </a:solidFill>
              </a:rPr>
              <a:t>(m)</a:t>
            </a:r>
          </a:p>
          <a:p>
            <a:r>
              <a:rPr lang="en-US" altLang="zh-HK" sz="3200" b="1" dirty="0" err="1"/>
              <a:t>Eg</a:t>
            </a:r>
            <a:r>
              <a:rPr lang="zh-TW" altLang="en-US" sz="3200" b="1" dirty="0"/>
              <a:t>：</a:t>
            </a:r>
            <a:r>
              <a:rPr lang="en-US" altLang="zh-HK" sz="3200" b="1" dirty="0" smtClean="0"/>
              <a:t>70÷</a:t>
            </a:r>
            <a:r>
              <a:rPr lang="zh-HK" altLang="en-US" sz="3200" b="1" dirty="0"/>
              <a:t>（</a:t>
            </a:r>
            <a:r>
              <a:rPr lang="en-US" altLang="zh-HK" sz="3200" b="1" dirty="0"/>
              <a:t>1.75×1.75</a:t>
            </a:r>
            <a:r>
              <a:rPr lang="zh-HK" altLang="en-US" sz="3200" b="1" dirty="0"/>
              <a:t>）</a:t>
            </a:r>
            <a:r>
              <a:rPr lang="en-US" altLang="zh-HK" sz="3200" b="1" dirty="0"/>
              <a:t>=22.86</a:t>
            </a:r>
          </a:p>
          <a:p>
            <a:r>
              <a:rPr lang="zh-CN" altLang="en-US" sz="3200" b="1" dirty="0"/>
              <a:t>過輕：低於</a:t>
            </a:r>
            <a:r>
              <a:rPr lang="en-US" altLang="zh-CN" sz="3200" b="1" dirty="0"/>
              <a:t>18.5</a:t>
            </a:r>
          </a:p>
          <a:p>
            <a:r>
              <a:rPr lang="zh-CN" altLang="en-US" sz="3200" b="1" dirty="0">
                <a:solidFill>
                  <a:srgbClr val="C00000"/>
                </a:solidFill>
              </a:rPr>
              <a:t>正常：</a:t>
            </a:r>
            <a:r>
              <a:rPr lang="en-US" altLang="zh-CN" sz="3200" b="1" dirty="0">
                <a:solidFill>
                  <a:srgbClr val="C00000"/>
                </a:solidFill>
              </a:rPr>
              <a:t>18.5-23.9</a:t>
            </a:r>
          </a:p>
          <a:p>
            <a:r>
              <a:rPr lang="zh-CN" altLang="en-US" sz="3200" b="1" dirty="0"/>
              <a:t>過重：</a:t>
            </a:r>
            <a:r>
              <a:rPr lang="en-US" altLang="zh-CN" sz="3200" b="1" dirty="0"/>
              <a:t>24-27</a:t>
            </a:r>
          </a:p>
          <a:p>
            <a:r>
              <a:rPr lang="zh-CN" altLang="en-US" sz="3200" b="1" dirty="0"/>
              <a:t>肥胖：</a:t>
            </a:r>
            <a:r>
              <a:rPr lang="en-US" altLang="zh-CN" sz="3200" b="1" dirty="0"/>
              <a:t>28-32</a:t>
            </a:r>
          </a:p>
          <a:p>
            <a:r>
              <a:rPr lang="zh-CN" altLang="en-US" sz="3200" b="1" dirty="0"/>
              <a:t>非常肥胖：</a:t>
            </a:r>
            <a:r>
              <a:rPr lang="en-US" altLang="zh-CN" sz="3200" b="1" dirty="0"/>
              <a:t> </a:t>
            </a:r>
            <a:r>
              <a:rPr lang="zh-CN" altLang="en-US" sz="3200" b="1" dirty="0"/>
              <a:t>高於</a:t>
            </a:r>
            <a:r>
              <a:rPr lang="en-US" altLang="zh-CN" sz="3200" b="1" dirty="0"/>
              <a:t>32</a:t>
            </a:r>
            <a:endParaRPr lang="en-US" altLang="zh-TW" sz="3200" b="1" dirty="0">
              <a:solidFill>
                <a:srgbClr val="0000FF"/>
              </a:solidFill>
            </a:endParaRPr>
          </a:p>
          <a:p>
            <a:endParaRPr lang="en-US" altLang="zh-TW" sz="36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zh-HK" alt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471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1733</TotalTime>
  <Pages>0</Pages>
  <Words>798</Words>
  <Characters>0</Characters>
  <Application>Microsoft Office PowerPoint</Application>
  <DocSecurity>0</DocSecurity>
  <PresentationFormat>如螢幕大小 (4:3)</PresentationFormat>
  <Lines>0</Lines>
  <Paragraphs>125</Paragraphs>
  <Slides>20</Slides>
  <Notes>19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Profile</vt:lpstr>
      <vt:lpstr>第4課</vt:lpstr>
      <vt:lpstr>投影片 2</vt:lpstr>
      <vt:lpstr>中國青少年健康現狀</vt:lpstr>
      <vt:lpstr>投影片 4</vt:lpstr>
      <vt:lpstr>問題：</vt:lpstr>
      <vt:lpstr>一、健康的定義(P20)</vt:lpstr>
      <vt:lpstr>健康包括生理、心理和社會三個層面的含義</vt:lpstr>
      <vt:lpstr>身體質量指數(BMI)</vt:lpstr>
      <vt:lpstr>身體質量指數(BMI)</vt:lpstr>
      <vt:lpstr>二、影響青少年健康的主要因素</vt:lpstr>
      <vt:lpstr>投影片 11</vt:lpstr>
      <vt:lpstr>投影片 12</vt:lpstr>
      <vt:lpstr>五、什麼是不良嗜好(P21)</vt:lpstr>
      <vt:lpstr>五、什麼是不良嗜好(P21)</vt:lpstr>
      <vt:lpstr>澳門特區政府修改禁毒法法案</vt:lpstr>
      <vt:lpstr>投影片 16</vt:lpstr>
      <vt:lpstr>小組討論(P22材料)</vt:lpstr>
      <vt:lpstr>六、學會對不良嗜好說『不』</vt:lpstr>
      <vt:lpstr>七、學會拒絕不良誘惑</vt:lpstr>
      <vt:lpstr>本課小結</vt:lpstr>
    </vt:vector>
  </TitlesOfParts>
  <Company>微软中国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第七章  儿童少年伤害与 健康危害行为</dc:title>
  <dc:creator>微软用户</dc:creator>
  <cp:lastModifiedBy>admin</cp:lastModifiedBy>
  <cp:revision>288</cp:revision>
  <cp:lastPrinted>1899-12-30T00:00:00Z</cp:lastPrinted>
  <dcterms:created xsi:type="dcterms:W3CDTF">2010-03-22T03:01:19Z</dcterms:created>
  <dcterms:modified xsi:type="dcterms:W3CDTF">2019-07-03T04:02:27Z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2052-8.1.0.3089</vt:lpwstr>
  </property>
</Properties>
</file>